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5" r:id="rId8"/>
    <p:sldId id="263" r:id="rId9"/>
    <p:sldId id="267" r:id="rId10"/>
    <p:sldId id="264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DC9C-6E8E-494F-A67D-BAEB2B1EA706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5087-64F8-43D7-A0F8-0504E94D92A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289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DC9C-6E8E-494F-A67D-BAEB2B1EA706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5087-64F8-43D7-A0F8-0504E94D92A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196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DC9C-6E8E-494F-A67D-BAEB2B1EA706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5087-64F8-43D7-A0F8-0504E94D92A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098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DC9C-6E8E-494F-A67D-BAEB2B1EA706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5087-64F8-43D7-A0F8-0504E94D92A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7115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DC9C-6E8E-494F-A67D-BAEB2B1EA706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5087-64F8-43D7-A0F8-0504E94D92A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1763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DC9C-6E8E-494F-A67D-BAEB2B1EA706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5087-64F8-43D7-A0F8-0504E94D92A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6832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DC9C-6E8E-494F-A67D-BAEB2B1EA706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5087-64F8-43D7-A0F8-0504E94D92A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147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DC9C-6E8E-494F-A67D-BAEB2B1EA706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5087-64F8-43D7-A0F8-0504E94D92A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0399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DC9C-6E8E-494F-A67D-BAEB2B1EA706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5087-64F8-43D7-A0F8-0504E94D92A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00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DC9C-6E8E-494F-A67D-BAEB2B1EA706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5087-64F8-43D7-A0F8-0504E94D92A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712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DC9C-6E8E-494F-A67D-BAEB2B1EA706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75087-64F8-43D7-A0F8-0504E94D92A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0339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FDC9C-6E8E-494F-A67D-BAEB2B1EA706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75087-64F8-43D7-A0F8-0504E94D92A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129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44027" y="1523936"/>
            <a:ext cx="9144000" cy="2387600"/>
          </a:xfrm>
        </p:spPr>
        <p:txBody>
          <a:bodyPr>
            <a:normAutofit/>
          </a:bodyPr>
          <a:lstStyle/>
          <a:p>
            <a:r>
              <a:rPr lang="de-AT" sz="5400" dirty="0">
                <a:latin typeface="Bahnschrift" panose="020B0502040204020203" pitchFamily="34" charset="0"/>
                <a:cs typeface="72" panose="020B0503030000000003" pitchFamily="34" charset="0"/>
              </a:rPr>
              <a:t>EGLO Leuchten GmbH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6503831"/>
            <a:ext cx="12192000" cy="35416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0" y="0"/>
            <a:ext cx="12192000" cy="35416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 rot="5400000">
            <a:off x="-3074832" y="3429000"/>
            <a:ext cx="6503831" cy="35416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/>
          <p:cNvSpPr/>
          <p:nvPr/>
        </p:nvSpPr>
        <p:spPr>
          <a:xfrm rot="5400000">
            <a:off x="8763001" y="3332878"/>
            <a:ext cx="6503831" cy="35416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28" name="Picture 4" descr="Eglo Leuchten –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0" y="857890"/>
            <a:ext cx="3163912" cy="494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97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0"/>
    </mc:Choice>
    <mc:Fallback xmlns="">
      <p:transition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9" name="Textfeld 8"/>
          <p:cNvSpPr txBox="1"/>
          <p:nvPr/>
        </p:nvSpPr>
        <p:spPr>
          <a:xfrm>
            <a:off x="4925129" y="5343525"/>
            <a:ext cx="2341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000" dirty="0">
                <a:solidFill>
                  <a:schemeClr val="bg1"/>
                </a:solidFill>
                <a:latin typeface="Bahnschrift Light" panose="020B0502040204020203" pitchFamily="34" charset="0"/>
              </a:rPr>
              <a:t>Vielen Dank!</a:t>
            </a:r>
          </a:p>
        </p:txBody>
      </p:sp>
    </p:spTree>
    <p:extLst>
      <p:ext uri="{BB962C8B-B14F-4D97-AF65-F5344CB8AC3E}">
        <p14:creationId xmlns:p14="http://schemas.microsoft.com/office/powerpoint/2010/main" val="7714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latin typeface="Bahnschrift" panose="020B0502040204020203" pitchFamily="34" charset="0"/>
                <a:cs typeface="72" panose="020B0503030000000003" pitchFamily="34" charset="0"/>
              </a:rPr>
              <a:t>Das bin ich: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de-AT" sz="2400" dirty="0">
                <a:latin typeface="Bahnschrift Light" panose="020B0502040204020203" pitchFamily="34" charset="0"/>
                <a:cs typeface="72" panose="020B0503030000000003" pitchFamily="34" charset="0"/>
              </a:rPr>
              <a:t>Julia Vogelsberger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de-AT" sz="2400" dirty="0">
                <a:latin typeface="Bahnschrift Light" panose="020B0502040204020203" pitchFamily="34" charset="0"/>
                <a:cs typeface="72" panose="020B0503030000000003" pitchFamily="34" charset="0"/>
              </a:rPr>
              <a:t>17 Jahre alt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de-AT" sz="2400" dirty="0">
                <a:latin typeface="Bahnschrift Light" panose="020B0502040204020203" pitchFamily="34" charset="0"/>
                <a:cs typeface="72" panose="020B0503030000000003" pitchFamily="34" charset="0"/>
              </a:rPr>
              <a:t>Wohnort: Schwaz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de-AT" sz="2400" dirty="0">
                <a:latin typeface="Bahnschrift Light" panose="020B0502040204020203" pitchFamily="34" charset="0"/>
                <a:cs typeface="72" panose="020B0503030000000003" pitchFamily="34" charset="0"/>
              </a:rPr>
              <a:t>Hobbies: Zeichnen &amp; Malen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de-AT" sz="2400" dirty="0">
                <a:latin typeface="Bahnschrift Light" panose="020B0502040204020203" pitchFamily="34" charset="0"/>
                <a:cs typeface="72" panose="020B0503030000000003" pitchFamily="34" charset="0"/>
              </a:rPr>
              <a:t>Lehrbetrieb: EGLO Leuchten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de-AT" sz="24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de-AT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 rot="5400000">
            <a:off x="-3074832" y="3429000"/>
            <a:ext cx="6503831" cy="35416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/>
          <p:cNvSpPr/>
          <p:nvPr/>
        </p:nvSpPr>
        <p:spPr>
          <a:xfrm rot="5400000">
            <a:off x="8763000" y="3428999"/>
            <a:ext cx="6503831" cy="35416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0" y="0"/>
            <a:ext cx="12192000" cy="35416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0" y="6495468"/>
            <a:ext cx="12192000" cy="35416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286" y="880793"/>
            <a:ext cx="2941567" cy="5232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feld 8"/>
          <p:cNvSpPr txBox="1"/>
          <p:nvPr/>
        </p:nvSpPr>
        <p:spPr>
          <a:xfrm>
            <a:off x="6962286" y="5866639"/>
            <a:ext cx="1838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>
                <a:latin typeface="Bahnschrift" panose="020B0502040204020203" pitchFamily="34" charset="0"/>
              </a:rPr>
              <a:t>Quelle: Privat</a:t>
            </a:r>
          </a:p>
        </p:txBody>
      </p:sp>
    </p:spTree>
    <p:extLst>
      <p:ext uri="{BB962C8B-B14F-4D97-AF65-F5344CB8AC3E}">
        <p14:creationId xmlns:p14="http://schemas.microsoft.com/office/powerpoint/2010/main" val="401483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2000">
        <p14:reveal/>
      </p:transition>
    </mc:Choice>
    <mc:Fallback xmlns="">
      <p:transition spd="slow" advClick="0" advTm="4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latin typeface="Bahnschrift" panose="020B0502040204020203" pitchFamily="34" charset="0"/>
                <a:cs typeface="72" panose="020B0503030000000003" pitchFamily="34" charset="0"/>
              </a:rPr>
              <a:t>Firma: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de-AT" sz="2400" dirty="0">
                <a:latin typeface="Bahnschrift Light" panose="020B0502040204020203" pitchFamily="34" charset="0"/>
                <a:cs typeface="72" panose="020B0503030000000003" pitchFamily="34" charset="0"/>
              </a:rPr>
              <a:t>Gründung: 1969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de-AT" sz="2400" dirty="0">
                <a:latin typeface="Bahnschrift Light" panose="020B0502040204020203" pitchFamily="34" charset="0"/>
                <a:cs typeface="72" panose="020B0503030000000003" pitchFamily="34" charset="0"/>
              </a:rPr>
              <a:t>Gründer: Ludwig </a:t>
            </a:r>
            <a:r>
              <a:rPr lang="de-AT" sz="2400" dirty="0" err="1">
                <a:latin typeface="Bahnschrift Light" panose="020B0502040204020203" pitchFamily="34" charset="0"/>
                <a:cs typeface="72" panose="020B0503030000000003" pitchFamily="34" charset="0"/>
              </a:rPr>
              <a:t>Obwieser</a:t>
            </a:r>
            <a:endParaRPr lang="de-AT" sz="2400" dirty="0">
              <a:latin typeface="Bahnschrift Light" panose="020B0502040204020203" pitchFamily="34" charset="0"/>
              <a:cs typeface="72" panose="020B0503030000000003" pitchFamily="34" charset="0"/>
            </a:endParaRP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de-AT" sz="2400" dirty="0">
                <a:latin typeface="Bahnschrift Light" panose="020B0502040204020203" pitchFamily="34" charset="0"/>
                <a:cs typeface="72" panose="020B0503030000000003" pitchFamily="34" charset="0"/>
              </a:rPr>
              <a:t>Hauptsitz: </a:t>
            </a:r>
            <a:r>
              <a:rPr lang="de-AT" sz="2400" dirty="0" err="1">
                <a:latin typeface="Bahnschrift Light" panose="020B0502040204020203" pitchFamily="34" charset="0"/>
                <a:cs typeface="72" panose="020B0503030000000003" pitchFamily="34" charset="0"/>
              </a:rPr>
              <a:t>Pill</a:t>
            </a:r>
            <a:r>
              <a:rPr lang="de-AT" sz="2400" dirty="0">
                <a:latin typeface="Bahnschrift Light" panose="020B0502040204020203" pitchFamily="34" charset="0"/>
                <a:cs typeface="72" panose="020B0503030000000003" pitchFamily="34" charset="0"/>
              </a:rPr>
              <a:t>, Österreich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de-AT" sz="2400" dirty="0">
                <a:latin typeface="Bahnschrift Light" panose="020B0502040204020203" pitchFamily="34" charset="0"/>
                <a:cs typeface="72" panose="020B0503030000000003" pitchFamily="34" charset="0"/>
              </a:rPr>
              <a:t>Mitarbeiter/innen in </a:t>
            </a:r>
            <a:r>
              <a:rPr lang="de-AT" sz="2400" dirty="0" err="1">
                <a:latin typeface="Bahnschrift Light" panose="020B0502040204020203" pitchFamily="34" charset="0"/>
                <a:cs typeface="72" panose="020B0503030000000003" pitchFamily="34" charset="0"/>
              </a:rPr>
              <a:t>Pill</a:t>
            </a:r>
            <a:r>
              <a:rPr lang="de-AT" sz="2400" dirty="0">
                <a:latin typeface="Bahnschrift Light" panose="020B0502040204020203" pitchFamily="34" charset="0"/>
                <a:cs typeface="72" panose="020B0503030000000003" pitchFamily="34" charset="0"/>
              </a:rPr>
              <a:t>: ca. 340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de-AT" sz="2400" dirty="0">
                <a:latin typeface="Bahnschrift Light" panose="020B0502040204020203" pitchFamily="34" charset="0"/>
                <a:cs typeface="72" panose="020B0503030000000003" pitchFamily="34" charset="0"/>
              </a:rPr>
              <a:t>Weltweit: ca. 5.700 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de-AT" sz="2400" dirty="0">
                <a:latin typeface="Bahnschrift Light" panose="020B0502040204020203" pitchFamily="34" charset="0"/>
                <a:cs typeface="72" panose="020B0503030000000003" pitchFamily="34" charset="0"/>
              </a:rPr>
              <a:t>Branche: Lichttechnik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de-AT" sz="2400" dirty="0">
                <a:latin typeface="Bahnschrift Light" panose="020B0502040204020203" pitchFamily="34" charset="0"/>
                <a:cs typeface="72" panose="020B0503030000000003" pitchFamily="34" charset="0"/>
              </a:rPr>
              <a:t>Umsatz: 634 Mio. Euro (2021)</a:t>
            </a:r>
          </a:p>
          <a:p>
            <a:pPr>
              <a:buFont typeface="Wingdings" panose="05000000000000000000" pitchFamily="2" charset="2"/>
              <a:buChar char="§"/>
            </a:pPr>
            <a:endParaRPr lang="de-AT" dirty="0">
              <a:latin typeface="Bahnschrift Light" panose="020B0502040204020203" pitchFamily="34" charset="0"/>
              <a:cs typeface="72" panose="020B0503030000000003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6503831"/>
            <a:ext cx="12192000" cy="35416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0" y="0"/>
            <a:ext cx="12192000" cy="35416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 rot="5400000">
            <a:off x="-3074832" y="3429000"/>
            <a:ext cx="6503831" cy="35416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 rot="5400000">
            <a:off x="8763001" y="3251915"/>
            <a:ext cx="6503831" cy="35416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050" name="Picture 2" descr="Eglo Leuchten Gmb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512096"/>
            <a:ext cx="5467350" cy="3342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5886450" y="58692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000" dirty="0"/>
              <a:t>Quelle: https://www.top.tirol/unternehmen/schwaz/eglo-leuchten-gmbh</a:t>
            </a:r>
          </a:p>
        </p:txBody>
      </p:sp>
    </p:spTree>
    <p:extLst>
      <p:ext uri="{BB962C8B-B14F-4D97-AF65-F5344CB8AC3E}">
        <p14:creationId xmlns:p14="http://schemas.microsoft.com/office/powerpoint/2010/main" val="145406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7000">
        <p:fade/>
      </p:transition>
    </mc:Choice>
    <mc:Fallback xmlns="">
      <p:transition spd="slow" advClick="0" advTm="4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latin typeface="Bahnschrift" panose="020B0502040204020203" pitchFamily="34" charset="0"/>
                <a:cs typeface="72" panose="020B0503030000000003" pitchFamily="34" charset="0"/>
              </a:rPr>
              <a:t>Größte Niederlassungen: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12192000" cy="35416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0" y="6503831"/>
            <a:ext cx="12192000" cy="35416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 rot="5400000">
            <a:off x="-3074832" y="3429000"/>
            <a:ext cx="6503831" cy="35416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 rot="5400000">
            <a:off x="8763001" y="3428999"/>
            <a:ext cx="6503831" cy="35416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28" name="Picture 4" descr="Datei:Ungarn-Paszto.jpg –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155" y="-17241480"/>
            <a:ext cx="12592733" cy="57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838199" y="3902080"/>
            <a:ext cx="66458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000" dirty="0"/>
              <a:t>Quelle: https://de.m.wikipedia.org/wiki/Datei:Ungarn-Paszto.jpg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38199" y="4204530"/>
            <a:ext cx="278802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AT" sz="2400" dirty="0">
                <a:latin typeface="Bahnschrift Light" panose="020B0502040204020203" pitchFamily="34" charset="0"/>
                <a:cs typeface="72" panose="020B0503030000000003" pitchFamily="34" charset="0"/>
              </a:rPr>
              <a:t>EGLO Werk</a:t>
            </a:r>
          </a:p>
          <a:p>
            <a:r>
              <a:rPr lang="de-AT" sz="2400" dirty="0">
                <a:latin typeface="Bahnschrift Light" panose="020B0502040204020203" pitchFamily="34" charset="0"/>
                <a:cs typeface="72" panose="020B0503030000000003" pitchFamily="34" charset="0"/>
              </a:rPr>
              <a:t>Ungarn</a:t>
            </a:r>
          </a:p>
          <a:p>
            <a:r>
              <a:rPr lang="de-AT" sz="2400" dirty="0">
                <a:latin typeface="Bahnschrift Light" panose="020B0502040204020203" pitchFamily="34" charset="0"/>
                <a:cs typeface="72" panose="020B0503030000000003" pitchFamily="34" charset="0"/>
              </a:rPr>
              <a:t>Seit 1994</a:t>
            </a:r>
          </a:p>
        </p:txBody>
      </p:sp>
      <p:pic>
        <p:nvPicPr>
          <p:cNvPr id="1030" name="Picture 6" descr="EGLO Ch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049" y="2079695"/>
            <a:ext cx="4577998" cy="2698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tei:Ungarn-Paszto.jpg –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670454"/>
            <a:ext cx="4903382" cy="2231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6361070" y="4789182"/>
            <a:ext cx="47778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000" dirty="0"/>
              <a:t>Quelle: https://www.eglo.com/at/ueber-eglo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386049" y="5124033"/>
            <a:ext cx="202518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AT" sz="2400" dirty="0">
                <a:latin typeface="Bahnschrift Light" panose="020B0502040204020203" pitchFamily="34" charset="0"/>
                <a:cs typeface="72" panose="020B0503030000000003" pitchFamily="34" charset="0"/>
              </a:rPr>
              <a:t>EGLO Fabrik </a:t>
            </a:r>
          </a:p>
          <a:p>
            <a:r>
              <a:rPr lang="de-AT" sz="2400" dirty="0">
                <a:latin typeface="Bahnschrift Light" panose="020B0502040204020203" pitchFamily="34" charset="0"/>
                <a:cs typeface="72" panose="020B0503030000000003" pitchFamily="34" charset="0"/>
              </a:rPr>
              <a:t>China</a:t>
            </a:r>
          </a:p>
          <a:p>
            <a:r>
              <a:rPr lang="de-AT" sz="2400" dirty="0">
                <a:latin typeface="Bahnschrift Light" panose="020B0502040204020203" pitchFamily="34" charset="0"/>
                <a:cs typeface="72" panose="020B0503030000000003" pitchFamily="34" charset="0"/>
              </a:rPr>
              <a:t>Seit 2001</a:t>
            </a:r>
          </a:p>
        </p:txBody>
      </p:sp>
    </p:spTree>
    <p:extLst>
      <p:ext uri="{BB962C8B-B14F-4D97-AF65-F5344CB8AC3E}">
        <p14:creationId xmlns:p14="http://schemas.microsoft.com/office/powerpoint/2010/main" val="99483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>
        <p:wipe dir="r"/>
      </p:transition>
    </mc:Choice>
    <mc:Fallback xmlns="">
      <p:transition spd="slow" advClick="0" advTm="270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 rot="5400000">
            <a:off x="-3074832" y="3429000"/>
            <a:ext cx="6503831" cy="35416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/>
          <p:cNvSpPr/>
          <p:nvPr/>
        </p:nvSpPr>
        <p:spPr>
          <a:xfrm rot="5400000">
            <a:off x="8763000" y="3298064"/>
            <a:ext cx="6503831" cy="35416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0" y="0"/>
            <a:ext cx="12192000" cy="35416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-2" y="6514787"/>
            <a:ext cx="12192000" cy="35416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050" name="Picture 2" descr="EGLO Ind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65" y="990818"/>
            <a:ext cx="4524375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1134387" y="3661620"/>
            <a:ext cx="266130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050" dirty="0"/>
              <a:t>Quelle: https://www.eglo.com/at/ueber-eglo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34387" y="3975629"/>
            <a:ext cx="2292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latin typeface="Bahnschrift Light" panose="020B0502040204020203" pitchFamily="34" charset="0"/>
                <a:cs typeface="72" panose="020B0503030000000003" pitchFamily="34" charset="0"/>
              </a:rPr>
              <a:t>EGLO Werk</a:t>
            </a:r>
          </a:p>
          <a:p>
            <a:r>
              <a:rPr lang="de-AT" sz="2400" dirty="0">
                <a:latin typeface="Bahnschrift Light" panose="020B0502040204020203" pitchFamily="34" charset="0"/>
                <a:cs typeface="72" panose="020B0503030000000003" pitchFamily="34" charset="0"/>
              </a:rPr>
              <a:t>Indien</a:t>
            </a:r>
          </a:p>
          <a:p>
            <a:r>
              <a:rPr lang="de-AT" sz="2400" dirty="0">
                <a:latin typeface="Bahnschrift Light" panose="020B0502040204020203" pitchFamily="34" charset="0"/>
                <a:cs typeface="72" panose="020B0503030000000003" pitchFamily="34" charset="0"/>
              </a:rPr>
              <a:t>Seit 2017</a:t>
            </a:r>
          </a:p>
        </p:txBody>
      </p:sp>
      <p:pic>
        <p:nvPicPr>
          <p:cNvPr id="2052" name="Picture 4" descr="Logistikzentrum Magdebu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798" y="1877638"/>
            <a:ext cx="4524375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6438851" y="4544638"/>
            <a:ext cx="266130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050" dirty="0"/>
              <a:t>Quelle: https://www.eglo.com/at/ueber-eglo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438851" y="4836341"/>
            <a:ext cx="3387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latin typeface="Bahnschrift Light" panose="020B0502040204020203" pitchFamily="34" charset="0"/>
                <a:cs typeface="72" panose="020B0503030000000003" pitchFamily="34" charset="0"/>
              </a:rPr>
              <a:t>EGLO Logistikzentrum</a:t>
            </a:r>
          </a:p>
          <a:p>
            <a:r>
              <a:rPr lang="de-AT" sz="2400" dirty="0">
                <a:latin typeface="Bahnschrift Light" panose="020B0502040204020203" pitchFamily="34" charset="0"/>
                <a:cs typeface="72" panose="020B0503030000000003" pitchFamily="34" charset="0"/>
              </a:rPr>
              <a:t>Deutschland</a:t>
            </a:r>
          </a:p>
          <a:p>
            <a:r>
              <a:rPr lang="de-AT" sz="2400" dirty="0">
                <a:latin typeface="Bahnschrift Light" panose="020B0502040204020203" pitchFamily="34" charset="0"/>
                <a:cs typeface="72" panose="020B0503030000000003" pitchFamily="34" charset="0"/>
              </a:rPr>
              <a:t>Seit 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84714" y="5429874"/>
            <a:ext cx="4439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latin typeface="Bahnschrift Light" panose="020B0502040204020203" pitchFamily="34" charset="0"/>
              </a:rPr>
              <a:t>Inzwischen gibt es rund 70 Gesellschaften in 50 Ländern!</a:t>
            </a:r>
          </a:p>
        </p:txBody>
      </p:sp>
    </p:spTree>
    <p:extLst>
      <p:ext uri="{BB962C8B-B14F-4D97-AF65-F5344CB8AC3E}">
        <p14:creationId xmlns:p14="http://schemas.microsoft.com/office/powerpoint/2010/main" val="199679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7000">
        <p:push/>
      </p:transition>
    </mc:Choice>
    <mc:Fallback xmlns="">
      <p:transition spd="slow" advClick="0" advTm="2700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latin typeface="Bahnschrift" panose="020B0502040204020203" pitchFamily="34" charset="0"/>
                <a:cs typeface="Arial" panose="020B0604020202020204" pitchFamily="34" charset="0"/>
              </a:rPr>
              <a:t>P</a:t>
            </a:r>
            <a:r>
              <a:rPr lang="de-AT" b="1" dirty="0">
                <a:latin typeface="Bahnschrift" panose="020B0502040204020203" pitchFamily="34" charset="0"/>
                <a:cs typeface="72" panose="020B0503030000000003" pitchFamily="34" charset="0"/>
              </a:rPr>
              <a:t>rodukte: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12192000" cy="35416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0" y="6503831"/>
            <a:ext cx="12192000" cy="35416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 rot="5400000">
            <a:off x="-3074832" y="3429000"/>
            <a:ext cx="6503831" cy="35416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 rot="5400000">
            <a:off x="8763000" y="3428999"/>
            <a:ext cx="6503831" cy="35416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extfeld 9"/>
          <p:cNvSpPr txBox="1"/>
          <p:nvPr/>
        </p:nvSpPr>
        <p:spPr>
          <a:xfrm>
            <a:off x="894238" y="1500718"/>
            <a:ext cx="428953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AT" sz="2400" dirty="0">
                <a:latin typeface="Bahnschrift Light" panose="020B0502040204020203" pitchFamily="34" charset="0"/>
                <a:cs typeface="72" panose="020B0503030000000003" pitchFamily="34" charset="0"/>
              </a:rPr>
              <a:t>Innenleuchten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AT" sz="2400" dirty="0">
                <a:latin typeface="Bahnschrift Light" panose="020B0502040204020203" pitchFamily="34" charset="0"/>
                <a:cs typeface="72" panose="020B0503030000000003" pitchFamily="34" charset="0"/>
              </a:rPr>
              <a:t>Außenleuchten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AT" sz="2400" dirty="0">
                <a:latin typeface="Bahnschrift Light" panose="020B0502040204020203" pitchFamily="34" charset="0"/>
                <a:cs typeface="72" panose="020B0503030000000003" pitchFamily="34" charset="0"/>
              </a:rPr>
              <a:t>Leuchtmittel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AT" sz="2400" dirty="0">
                <a:latin typeface="Bahnschrift Light" panose="020B0502040204020203" pitchFamily="34" charset="0"/>
                <a:cs typeface="72" panose="020B0503030000000003" pitchFamily="34" charset="0"/>
              </a:rPr>
              <a:t>Smart Licht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AT" sz="2400" dirty="0">
              <a:latin typeface="Bahnschrift Light" panose="020B0502040204020203" pitchFamily="34" charset="0"/>
              <a:cs typeface="72" panose="020B05030300000000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AT" sz="2400" dirty="0">
                <a:latin typeface="Bahnschrift Light" panose="020B0502040204020203" pitchFamily="34" charset="0"/>
                <a:cs typeface="72" panose="020B0503030000000003" pitchFamily="34" charset="0"/>
              </a:rPr>
              <a:t>In verschiedenen Stilen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AT" sz="2400" dirty="0">
              <a:latin typeface="Bahnschrift Light" panose="020B0502040204020203" pitchFamily="34" charset="0"/>
              <a:cs typeface="72" panose="020B05030300000000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AT" sz="2400" b="1" dirty="0">
                <a:latin typeface="Bahnschrift" panose="020B0502040204020203" pitchFamily="34" charset="0"/>
                <a:cs typeface="72" panose="020B0503030000000003" pitchFamily="34" charset="0"/>
              </a:rPr>
              <a:t>Dekoration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AT" sz="2400" dirty="0">
                <a:latin typeface="Bahnschrift Light" panose="020B0502040204020203" pitchFamily="34" charset="0"/>
                <a:cs typeface="72" panose="020B0503030000000003" pitchFamily="34" charset="0"/>
              </a:rPr>
              <a:t>Spiegel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AT" sz="2400" dirty="0">
                <a:latin typeface="Bahnschrift Light" panose="020B0502040204020203" pitchFamily="34" charset="0"/>
                <a:cs typeface="72" panose="020B0503030000000003" pitchFamily="34" charset="0"/>
              </a:rPr>
              <a:t>Kissen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AT" sz="2400" dirty="0">
                <a:latin typeface="Bahnschrift Light" panose="020B0502040204020203" pitchFamily="34" charset="0"/>
                <a:cs typeface="72" panose="020B0503030000000003" pitchFamily="34" charset="0"/>
              </a:rPr>
              <a:t>Bilder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AT" sz="2400" dirty="0">
                <a:latin typeface="Bahnschrift Light" panose="020B0502040204020203" pitchFamily="34" charset="0"/>
                <a:cs typeface="72" panose="020B0503030000000003" pitchFamily="34" charset="0"/>
              </a:rPr>
              <a:t>Usw.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AT" sz="2000" dirty="0">
              <a:latin typeface="Bahnschrift Light" panose="020B0502040204020203" pitchFamily="34" charset="0"/>
              <a:cs typeface="72" panose="020B0503030000000003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451" y="1033671"/>
            <a:ext cx="4177165" cy="154032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450" y="2577177"/>
            <a:ext cx="4177165" cy="1567589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6874091" y="4103794"/>
            <a:ext cx="2484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/>
              <a:t>Quelle: www.eglo.com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479" y="4671745"/>
            <a:ext cx="7385137" cy="1461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echteck 22"/>
          <p:cNvSpPr/>
          <p:nvPr/>
        </p:nvSpPr>
        <p:spPr>
          <a:xfrm>
            <a:off x="3670479" y="6132775"/>
            <a:ext cx="28216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000" dirty="0"/>
              <a:t>Quelle: https://www.eglo.com/at/dekoration.html</a:t>
            </a:r>
          </a:p>
        </p:txBody>
      </p:sp>
    </p:spTree>
    <p:extLst>
      <p:ext uri="{BB962C8B-B14F-4D97-AF65-F5344CB8AC3E}">
        <p14:creationId xmlns:p14="http://schemas.microsoft.com/office/powerpoint/2010/main" val="180776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2000">
        <p14:reveal/>
      </p:transition>
    </mc:Choice>
    <mc:Fallback xmlns="">
      <p:transition spd="slow" advClick="0" advTm="4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55650"/>
            <a:ext cx="10515600" cy="1325563"/>
          </a:xfrm>
        </p:spPr>
        <p:txBody>
          <a:bodyPr>
            <a:noAutofit/>
          </a:bodyPr>
          <a:lstStyle/>
          <a:p>
            <a:pPr lvl="0"/>
            <a:r>
              <a:rPr lang="de-AT" b="1" dirty="0">
                <a:latin typeface="Bahnschrift" panose="020B0502040204020203" pitchFamily="34" charset="0"/>
              </a:rPr>
              <a:t>Warum wollte ich Bürokauffrau werden?</a:t>
            </a:r>
            <a:br>
              <a:rPr lang="de-AT" b="1" dirty="0">
                <a:latin typeface="Bahnschrift" panose="020B0502040204020203" pitchFamily="34" charset="0"/>
              </a:rPr>
            </a:br>
            <a:endParaRPr lang="de-AT" b="1" dirty="0">
              <a:latin typeface="Bahnschrift" panose="020B0502040204020203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63725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AT" dirty="0">
                <a:latin typeface="Bahnschrift Light" panose="020B0502040204020203" pitchFamily="34" charset="0"/>
              </a:rPr>
              <a:t>Ich mag es am PC zu arbeiten</a:t>
            </a:r>
          </a:p>
          <a:p>
            <a:pPr>
              <a:buFont typeface="Wingdings" panose="05000000000000000000" pitchFamily="2" charset="2"/>
              <a:buChar char="§"/>
            </a:pPr>
            <a:endParaRPr lang="de-AT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AT" dirty="0">
                <a:latin typeface="Bahnschrift Light" panose="020B0502040204020203" pitchFamily="34" charset="0"/>
              </a:rPr>
              <a:t>Motiviert hat mich meine Schwester</a:t>
            </a:r>
          </a:p>
        </p:txBody>
      </p:sp>
      <p:sp>
        <p:nvSpPr>
          <p:cNvPr id="4" name="Rechteck 3"/>
          <p:cNvSpPr/>
          <p:nvPr/>
        </p:nvSpPr>
        <p:spPr>
          <a:xfrm rot="5400000">
            <a:off x="-3074831" y="3305175"/>
            <a:ext cx="6503831" cy="35416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/>
          <p:cNvSpPr/>
          <p:nvPr/>
        </p:nvSpPr>
        <p:spPr>
          <a:xfrm rot="5400000">
            <a:off x="8763000" y="3200400"/>
            <a:ext cx="6503831" cy="35416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0" y="0"/>
            <a:ext cx="12192000" cy="35416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0" y="6503831"/>
            <a:ext cx="12192000" cy="35416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26" name="Picture 2" descr="Kostenlose Fotos zum Thema Lapt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045" y="3436114"/>
            <a:ext cx="3907459" cy="2604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7137787" y="607046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https</a:t>
            </a:r>
            <a:r>
              <a:rPr lang="de-AT" sz="1000" dirty="0">
                <a:latin typeface="Arial" panose="020B0604020202020204" pitchFamily="34" charset="0"/>
                <a:cs typeface="Arial" panose="020B0604020202020204" pitchFamily="34" charset="0"/>
              </a:rPr>
              <a:t>://pixabay.com/de/photos/laptop-maus-arbeitsplatz-2234342/</a:t>
            </a:r>
          </a:p>
        </p:txBody>
      </p:sp>
    </p:spTree>
    <p:extLst>
      <p:ext uri="{BB962C8B-B14F-4D97-AF65-F5344CB8AC3E}">
        <p14:creationId xmlns:p14="http://schemas.microsoft.com/office/powerpoint/2010/main" val="199956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>
        <p:pull/>
      </p:transition>
    </mc:Choice>
    <mc:Fallback xmlns="">
      <p:transition spd="slow" advClick="0" advTm="27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latin typeface="Bahnschrift" panose="020B0502040204020203" pitchFamily="34" charset="0"/>
              </a:rPr>
              <a:t>Meine Aufgaben im Betrieb: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160359" cy="4678206"/>
          </a:xfrm>
        </p:spPr>
        <p:txBody>
          <a:bodyPr numCol="2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AT" sz="2400" dirty="0">
                <a:latin typeface="Bahnschrift Light" panose="020B0502040204020203" pitchFamily="34" charset="0"/>
              </a:rPr>
              <a:t>Ablage machen</a:t>
            </a:r>
          </a:p>
          <a:p>
            <a:pPr marL="0" indent="0">
              <a:buNone/>
            </a:pPr>
            <a:endParaRPr lang="de-AT" sz="2400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AT" sz="2400" dirty="0">
                <a:latin typeface="Bahnschrift Light" panose="020B0502040204020203" pitchFamily="34" charset="0"/>
              </a:rPr>
              <a:t>Post verschicken</a:t>
            </a:r>
          </a:p>
          <a:p>
            <a:pPr>
              <a:buFont typeface="Wingdings" panose="05000000000000000000" pitchFamily="2" charset="2"/>
              <a:buChar char="§"/>
            </a:pPr>
            <a:endParaRPr lang="de-AT" sz="2400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AT" sz="2400" dirty="0">
                <a:latin typeface="Bahnschrift Light" panose="020B0502040204020203" pitchFamily="34" charset="0"/>
              </a:rPr>
              <a:t>Gutschriften bearbeiten</a:t>
            </a:r>
          </a:p>
          <a:p>
            <a:pPr>
              <a:buFont typeface="Wingdings" panose="05000000000000000000" pitchFamily="2" charset="2"/>
              <a:buChar char="§"/>
            </a:pPr>
            <a:endParaRPr lang="de-AT" sz="2400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AT" sz="2400" dirty="0">
                <a:latin typeface="Bahnschrift Light" panose="020B0502040204020203" pitchFamily="34" charset="0"/>
              </a:rPr>
              <a:t>Wochenberichte eintragen</a:t>
            </a:r>
          </a:p>
          <a:p>
            <a:pPr>
              <a:buFont typeface="Wingdings" panose="05000000000000000000" pitchFamily="2" charset="2"/>
              <a:buChar char="§"/>
            </a:pPr>
            <a:endParaRPr lang="de-AT" sz="2400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AT" sz="2400" dirty="0">
                <a:latin typeface="Bahnschrift Light" panose="020B0502040204020203" pitchFamily="34" charset="0"/>
              </a:rPr>
              <a:t>Excel Listen bearbeiten</a:t>
            </a:r>
          </a:p>
          <a:p>
            <a:pPr>
              <a:buFont typeface="Wingdings" panose="05000000000000000000" pitchFamily="2" charset="2"/>
              <a:buChar char="§"/>
            </a:pPr>
            <a:endParaRPr lang="de-AT" sz="2400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AT" sz="2400" dirty="0">
                <a:latin typeface="Bahnschrift Light" panose="020B0502040204020203" pitchFamily="34" charset="0"/>
              </a:rPr>
              <a:t>Aufträge einscannen </a:t>
            </a:r>
          </a:p>
          <a:p>
            <a:pPr>
              <a:buFont typeface="Wingdings" panose="05000000000000000000" pitchFamily="2" charset="2"/>
              <a:buChar char="§"/>
            </a:pPr>
            <a:endParaRPr lang="de-AT" sz="2400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AT" sz="2400" dirty="0">
                <a:latin typeface="Bahnschrift Light" panose="020B0502040204020203" pitchFamily="34" charset="0"/>
              </a:rPr>
              <a:t>Mein Arbeitsplatz: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AT" sz="1800" dirty="0">
                <a:latin typeface="Bahnschrift Light" panose="020B0502040204020203" pitchFamily="34" charset="0"/>
              </a:rPr>
              <a:t>In der Abteilung Vertrieb Österreich</a:t>
            </a:r>
          </a:p>
        </p:txBody>
      </p:sp>
      <p:sp>
        <p:nvSpPr>
          <p:cNvPr id="4" name="Rechteck 3"/>
          <p:cNvSpPr/>
          <p:nvPr/>
        </p:nvSpPr>
        <p:spPr>
          <a:xfrm rot="5400000">
            <a:off x="-3074832" y="3429000"/>
            <a:ext cx="6503831" cy="35416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/>
          <p:cNvSpPr/>
          <p:nvPr/>
        </p:nvSpPr>
        <p:spPr>
          <a:xfrm rot="5400000">
            <a:off x="8763000" y="3228975"/>
            <a:ext cx="6503831" cy="35416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0" y="0"/>
            <a:ext cx="12192000" cy="35416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0" y="6503831"/>
            <a:ext cx="12192000" cy="35416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778" y="3662420"/>
            <a:ext cx="3345670" cy="2509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feld 9"/>
          <p:cNvSpPr txBox="1"/>
          <p:nvPr/>
        </p:nvSpPr>
        <p:spPr>
          <a:xfrm>
            <a:off x="6787338" y="5979426"/>
            <a:ext cx="2047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/>
              <a:t>Quelle: Privat</a:t>
            </a:r>
          </a:p>
        </p:txBody>
      </p:sp>
    </p:spTree>
    <p:extLst>
      <p:ext uri="{BB962C8B-B14F-4D97-AF65-F5344CB8AC3E}">
        <p14:creationId xmlns:p14="http://schemas.microsoft.com/office/powerpoint/2010/main" val="367079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5000">
        <p14:reveal/>
      </p:transition>
    </mc:Choice>
    <mc:Fallback xmlns="">
      <p:transition spd="slow" advClick="0" advTm="6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latin typeface="Bahnschrift" panose="020B0502040204020203" pitchFamily="34" charset="0"/>
              </a:rPr>
              <a:t>Meine Lieblingsfächer:</a:t>
            </a:r>
            <a:br>
              <a:rPr lang="de-AT" b="1" dirty="0">
                <a:latin typeface="Bahnschrift" panose="020B0502040204020203" pitchFamily="34" charset="0"/>
              </a:rPr>
            </a:br>
            <a:r>
              <a:rPr lang="de-AT" sz="2000" b="1" dirty="0">
                <a:latin typeface="Bahnschrift SemiBold" panose="020B0502040204020203" pitchFamily="34" charset="0"/>
              </a:rPr>
              <a:t>in der TFBS Schwaz-Rotholz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de-AT" sz="2400" dirty="0">
                <a:latin typeface="Bahnschrift Light" panose="020B0502040204020203" pitchFamily="34" charset="0"/>
              </a:rPr>
              <a:t>Englisch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de-AT" sz="2400" dirty="0">
                <a:latin typeface="Bahnschrift Light" panose="020B0502040204020203" pitchFamily="34" charset="0"/>
              </a:rPr>
              <a:t>Büroprozesse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de-AT" sz="2400" dirty="0">
                <a:latin typeface="Bahnschrift Light" panose="020B0502040204020203" pitchFamily="34" charset="0"/>
              </a:rPr>
              <a:t>Betriebswirtschaftliches Projektpraktikum 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12192000" cy="35416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92208"/>
            <a:ext cx="12205250" cy="36579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 rot="5400000">
            <a:off x="-3074831" y="3305175"/>
            <a:ext cx="6503831" cy="35416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 rot="5400000">
            <a:off x="8763000" y="3429000"/>
            <a:ext cx="6503831" cy="35416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Picture 2" descr="Kostenlose Illustrationen zum Thema Union j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92855"/>
            <a:ext cx="3460290" cy="2018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ostenlose Fotos zum Thema Rech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090" y="3892512"/>
            <a:ext cx="3110901" cy="2018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824950" y="5911357"/>
            <a:ext cx="2870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/>
              <a:t>Quelle: https://pixabay.com/de/</a:t>
            </a:r>
          </a:p>
        </p:txBody>
      </p:sp>
    </p:spTree>
    <p:extLst>
      <p:ext uri="{BB962C8B-B14F-4D97-AF65-F5344CB8AC3E}">
        <p14:creationId xmlns:p14="http://schemas.microsoft.com/office/powerpoint/2010/main" val="209090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:randomBar dir="vert"/>
      </p:transition>
    </mc:Choice>
    <mc:Fallback xmlns="">
      <p:transition spd="slow" advClick="0" advTm="25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Breitbild</PresentationFormat>
  <Paragraphs>77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9" baseType="lpstr">
      <vt:lpstr>72</vt:lpstr>
      <vt:lpstr>Arial</vt:lpstr>
      <vt:lpstr>Bahnschrift</vt:lpstr>
      <vt:lpstr>Bahnschrift Light</vt:lpstr>
      <vt:lpstr>Bahnschrift SemiBold</vt:lpstr>
      <vt:lpstr>Calibri</vt:lpstr>
      <vt:lpstr>Calibri Light</vt:lpstr>
      <vt:lpstr>Wingdings</vt:lpstr>
      <vt:lpstr>Office</vt:lpstr>
      <vt:lpstr>EGLO Leuchten GmbH</vt:lpstr>
      <vt:lpstr>Das bin ich:</vt:lpstr>
      <vt:lpstr>Firma:</vt:lpstr>
      <vt:lpstr>Größte Niederlassungen:</vt:lpstr>
      <vt:lpstr>PowerPoint-Präsentation</vt:lpstr>
      <vt:lpstr>Produkte:</vt:lpstr>
      <vt:lpstr>Warum wollte ich Bürokauffrau werden? </vt:lpstr>
      <vt:lpstr>Meine Aufgaben im Betrieb:</vt:lpstr>
      <vt:lpstr>Meine Lieblingsfächer: in der TFBS Schwaz-Rotholz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EGLO Leuchten</dc:title>
  <dc:creator>Vogelsberger Julia, SchülerIn</dc:creator>
  <cp:lastModifiedBy>Pregernig Gerhard</cp:lastModifiedBy>
  <cp:revision>84</cp:revision>
  <dcterms:created xsi:type="dcterms:W3CDTF">2023-01-23T10:51:29Z</dcterms:created>
  <dcterms:modified xsi:type="dcterms:W3CDTF">2023-03-23T12:22:32Z</dcterms:modified>
</cp:coreProperties>
</file>