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0" r:id="rId2"/>
  </p:sldMasterIdLst>
  <p:sldIdLst>
    <p:sldId id="256" r:id="rId3"/>
    <p:sldId id="260" r:id="rId4"/>
    <p:sldId id="257" r:id="rId5"/>
    <p:sldId id="259" r:id="rId6"/>
    <p:sldId id="258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494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817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6564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170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9997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9797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421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0664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4385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2108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52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0617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9544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2346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9941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9692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5197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4316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647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8815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158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136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247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197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916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132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291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835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511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3B28592-6281-4D0B-AE48-59CB59D3B82C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362978-8116-4137-A0C6-8FE53FC6837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618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-20000"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6121706" cy="1014909"/>
          </a:xfrm>
        </p:spPr>
        <p:txBody>
          <a:bodyPr>
            <a:normAutofit/>
          </a:bodyPr>
          <a:lstStyle/>
          <a:p>
            <a:r>
              <a:rPr lang="de-AT" sz="6600" b="1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Ing. Hans Lang GmbH</a:t>
            </a:r>
            <a:endParaRPr lang="de-AT" sz="66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2809" y="850392"/>
            <a:ext cx="51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b="1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„</a:t>
            </a:r>
            <a:r>
              <a:rPr lang="de-AT" sz="4000" b="1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Das Beste </a:t>
            </a:r>
            <a:r>
              <a:rPr lang="de-AT" sz="4000" b="1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für jeden Bau“</a:t>
            </a:r>
            <a:endParaRPr lang="de-AT" sz="4000" b="1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186" y="0"/>
            <a:ext cx="1142082" cy="67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8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186" y="0"/>
            <a:ext cx="1142082" cy="67763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20624" y="338817"/>
            <a:ext cx="9185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>
                <a:latin typeface="Arial Rounded MT Bold" panose="020F0704030504030204" pitchFamily="34" charset="0"/>
              </a:rPr>
              <a:t>Was gefällt mir an der TFBS Schwaz-Rotholz?</a:t>
            </a:r>
            <a:endParaRPr lang="de-AT" sz="3200" dirty="0">
              <a:latin typeface="Arial Rounded MT Bold" panose="020F07040305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0624" y="1574375"/>
            <a:ext cx="412645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sz="2400" dirty="0" smtClean="0">
                <a:latin typeface="Bahnschrift SemiBold" panose="020B0502040204020203" pitchFamily="34" charset="0"/>
              </a:rPr>
              <a:t>Gute Klassengemeinschaft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sz="2400" dirty="0">
              <a:latin typeface="Bahnschrift SemiBol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sz="2400" dirty="0" smtClean="0">
                <a:latin typeface="Bahnschrift SemiBold" panose="020B0502040204020203" pitchFamily="34" charset="0"/>
              </a:rPr>
              <a:t>Freunde treffen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sz="2400" dirty="0">
              <a:latin typeface="Bahnschrift SemiBol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sz="2400" dirty="0">
                <a:latin typeface="Bahnschrift SemiBold" panose="020B0502040204020203" pitchFamily="34" charset="0"/>
              </a:rPr>
              <a:t>F</a:t>
            </a:r>
            <a:r>
              <a:rPr lang="de-AT" sz="2400" dirty="0" smtClean="0">
                <a:latin typeface="Bahnschrift SemiBold" panose="020B0502040204020203" pitchFamily="34" charset="0"/>
              </a:rPr>
              <a:t>reundliche </a:t>
            </a:r>
            <a:r>
              <a:rPr lang="de-AT" sz="2400" dirty="0" err="1" smtClean="0">
                <a:latin typeface="Bahnschrift SemiBold" panose="020B0502040204020203" pitchFamily="34" charset="0"/>
              </a:rPr>
              <a:t>LehrerInnen</a:t>
            </a:r>
            <a:endParaRPr lang="de-AT" sz="2400" dirty="0" smtClean="0">
              <a:latin typeface="Bahnschrift SemiBol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sz="2400" dirty="0">
              <a:latin typeface="Bahnschrift SemiBol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sz="2400" dirty="0" smtClean="0">
                <a:latin typeface="Bahnschrift SemiBold" panose="020B0502040204020203" pitchFamily="34" charset="0"/>
              </a:rPr>
              <a:t>Hilfsbereitschaft</a:t>
            </a:r>
            <a:endParaRPr lang="de-AT" sz="2400" dirty="0">
              <a:latin typeface="Bahnschrift SemiBold" panose="020B0502040204020203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816" y="1014984"/>
            <a:ext cx="4200144" cy="315010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702808" y="3934260"/>
            <a:ext cx="17091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dirty="0">
                <a:latin typeface="Bahnschrift SemiCondensed" panose="020B0502040204020203" pitchFamily="34" charset="0"/>
              </a:rPr>
              <a:t>Quelle: https://tfbs-schwaz.tsn.at/</a:t>
            </a:r>
          </a:p>
        </p:txBody>
      </p:sp>
    </p:spTree>
    <p:extLst>
      <p:ext uri="{BB962C8B-B14F-4D97-AF65-F5344CB8AC3E}">
        <p14:creationId xmlns:p14="http://schemas.microsoft.com/office/powerpoint/2010/main" val="235288361"/>
      </p:ext>
    </p:extLst>
  </p:cSld>
  <p:clrMapOvr>
    <a:masterClrMapping/>
  </p:clrMapOvr>
  <p:transition spd="slow" advClick="0" advTm="1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6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186" y="0"/>
            <a:ext cx="1142082" cy="67763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37744" y="1225296"/>
            <a:ext cx="1031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dirty="0" smtClean="0">
                <a:latin typeface="Arial Rounded MT Bold" panose="020F0704030504030204" pitchFamily="34" charset="0"/>
              </a:rPr>
              <a:t>Vielen Dank für Ihre Aufmerksamkeit!</a:t>
            </a:r>
            <a:endParaRPr lang="de-AT" sz="3600" dirty="0">
              <a:latin typeface="Arial Rounded MT Bold" panose="020F070403050403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08" y="3239262"/>
            <a:ext cx="3142488" cy="235686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096512" y="5596128"/>
            <a:ext cx="8274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dirty="0" smtClean="0">
                <a:latin typeface="Bahnschrift SemiCondensed" panose="020B0502040204020203" pitchFamily="34" charset="0"/>
              </a:rPr>
              <a:t>Quelle: Google</a:t>
            </a:r>
            <a:endParaRPr lang="de-AT" sz="9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11612"/>
      </p:ext>
    </p:extLst>
  </p:cSld>
  <p:clrMapOvr>
    <a:masterClrMapping/>
  </p:clrMapOvr>
  <p:transition spd="slow" advClick="0" advTm="1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74904" y="566928"/>
            <a:ext cx="2497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>
                <a:latin typeface="Arial Rounded MT Bold" panose="020F0704030504030204" pitchFamily="34" charset="0"/>
              </a:rPr>
              <a:t>Das bin ich:</a:t>
            </a:r>
            <a:endParaRPr lang="de-AT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56616" y="1261872"/>
            <a:ext cx="893706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latin typeface="Bahnschrift SemiBold" panose="020B0502040204020203" pitchFamily="34" charset="0"/>
              </a:rPr>
              <a:t>Name: Leo Dibiasi</a:t>
            </a:r>
          </a:p>
          <a:p>
            <a:endParaRPr lang="de-AT" sz="2400" dirty="0" smtClean="0">
              <a:latin typeface="Bahnschrift SemiBold" panose="020B0502040204020203" pitchFamily="34" charset="0"/>
            </a:endParaRPr>
          </a:p>
          <a:p>
            <a:r>
              <a:rPr lang="de-AT" sz="2400" dirty="0" smtClean="0">
                <a:latin typeface="Bahnschrift SemiBold" panose="020B0502040204020203" pitchFamily="34" charset="0"/>
              </a:rPr>
              <a:t>Alter: 15</a:t>
            </a:r>
          </a:p>
          <a:p>
            <a:endParaRPr lang="de-AT" sz="2400" dirty="0" smtClean="0">
              <a:latin typeface="Bahnschrift SemiBold" panose="020B0502040204020203" pitchFamily="34" charset="0"/>
            </a:endParaRPr>
          </a:p>
          <a:p>
            <a:r>
              <a:rPr lang="de-AT" sz="2400" dirty="0" smtClean="0">
                <a:latin typeface="Bahnschrift SemiBold" panose="020B0502040204020203" pitchFamily="34" charset="0"/>
              </a:rPr>
              <a:t>Wohnort: 6134 </a:t>
            </a:r>
            <a:r>
              <a:rPr lang="de-AT" sz="2400" dirty="0" err="1" smtClean="0">
                <a:latin typeface="Bahnschrift SemiBold" panose="020B0502040204020203" pitchFamily="34" charset="0"/>
              </a:rPr>
              <a:t>Vomp</a:t>
            </a:r>
            <a:endParaRPr lang="de-AT" sz="2400" dirty="0" smtClean="0">
              <a:latin typeface="Bahnschrift SemiBold" panose="020B0502040204020203" pitchFamily="34" charset="0"/>
            </a:endParaRPr>
          </a:p>
          <a:p>
            <a:endParaRPr lang="de-AT" sz="2400" dirty="0">
              <a:latin typeface="Bahnschrift SemiBold" panose="020B0502040204020203" pitchFamily="34" charset="0"/>
            </a:endParaRPr>
          </a:p>
          <a:p>
            <a:r>
              <a:rPr lang="de-AT" sz="2400" dirty="0" smtClean="0">
                <a:latin typeface="Bahnschrift SemiBold" panose="020B0502040204020203" pitchFamily="34" charset="0"/>
              </a:rPr>
              <a:t>Lehrberuf: Bürokaufmann</a:t>
            </a:r>
          </a:p>
          <a:p>
            <a:endParaRPr lang="de-AT" sz="2400" dirty="0">
              <a:latin typeface="Bahnschrift SemiBold" panose="020B0502040204020203" pitchFamily="34" charset="0"/>
            </a:endParaRPr>
          </a:p>
          <a:p>
            <a:r>
              <a:rPr lang="de-AT" sz="2400" dirty="0" smtClean="0">
                <a:latin typeface="Bahnschrift SemiBold" panose="020B0502040204020203" pitchFamily="34" charset="0"/>
              </a:rPr>
              <a:t>Hobbies: Feuerwehr, Musikkapelle, </a:t>
            </a:r>
            <a:r>
              <a:rPr lang="de-AT" sz="2400" dirty="0" err="1" smtClean="0">
                <a:latin typeface="Bahnschrift SemiBold" panose="020B0502040204020203" pitchFamily="34" charset="0"/>
              </a:rPr>
              <a:t>Dart</a:t>
            </a:r>
            <a:r>
              <a:rPr lang="de-AT" sz="2400" dirty="0" smtClean="0">
                <a:latin typeface="Bahnschrift SemiBold" panose="020B0502040204020203" pitchFamily="34" charset="0"/>
              </a:rPr>
              <a:t>, Gaming, </a:t>
            </a:r>
            <a:r>
              <a:rPr lang="de-AT" sz="2400" dirty="0" err="1" smtClean="0">
                <a:latin typeface="Bahnschrift SemiBold" panose="020B0502040204020203" pitchFamily="34" charset="0"/>
              </a:rPr>
              <a:t>Schitour</a:t>
            </a:r>
            <a:r>
              <a:rPr lang="de-AT" sz="2400" dirty="0" smtClean="0">
                <a:latin typeface="Bahnschrift SemiBold" panose="020B0502040204020203" pitchFamily="34" charset="0"/>
              </a:rPr>
              <a:t> gehen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32" y="566928"/>
            <a:ext cx="2809637" cy="280963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186" y="0"/>
            <a:ext cx="1142082" cy="67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2841"/>
      </p:ext>
    </p:extLst>
  </p:cSld>
  <p:clrMapOvr>
    <a:masterClrMapping/>
  </p:clrMapOvr>
  <p:transition spd="slow" advClick="0" advTm="1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186" y="0"/>
            <a:ext cx="1142082" cy="67763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19456" y="438912"/>
            <a:ext cx="2127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>
                <a:latin typeface="Arial Rounded MT Bold" panose="020F0704030504030204" pitchFamily="34" charset="0"/>
              </a:rPr>
              <a:t>Über uns:</a:t>
            </a:r>
            <a:endParaRPr lang="de-AT" sz="3200" dirty="0">
              <a:latin typeface="Arial Rounded MT Bold" panose="020F0704030504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19456" y="1133856"/>
            <a:ext cx="30556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latin typeface="Bahnschrift SemiBold" panose="020B0502040204020203" pitchFamily="34" charset="0"/>
              </a:rPr>
              <a:t>Ing. Hans Lang GmbH</a:t>
            </a:r>
          </a:p>
          <a:p>
            <a:r>
              <a:rPr lang="de-AT" sz="2400" dirty="0" smtClean="0">
                <a:latin typeface="Bahnschrift SemiBold" panose="020B0502040204020203" pitchFamily="34" charset="0"/>
              </a:rPr>
              <a:t>Alte Landstraße 44</a:t>
            </a:r>
          </a:p>
          <a:p>
            <a:r>
              <a:rPr lang="de-AT" sz="2400" dirty="0" smtClean="0">
                <a:latin typeface="Bahnschrift SemiBold" panose="020B0502040204020203" pitchFamily="34" charset="0"/>
              </a:rPr>
              <a:t>6123 </a:t>
            </a:r>
            <a:r>
              <a:rPr lang="de-AT" sz="2400" dirty="0" err="1" smtClean="0">
                <a:latin typeface="Bahnschrift SemiBold" panose="020B0502040204020203" pitchFamily="34" charset="0"/>
              </a:rPr>
              <a:t>Terfens</a:t>
            </a:r>
            <a:endParaRPr lang="de-AT" sz="2400" dirty="0" smtClean="0">
              <a:latin typeface="Bahnschrift SemiBold" panose="020B0502040204020203" pitchFamily="34" charset="0"/>
            </a:endParaRPr>
          </a:p>
          <a:p>
            <a:endParaRPr lang="de-AT" dirty="0">
              <a:latin typeface="Bahnschrift SemiBold" panose="020B0502040204020203" pitchFamily="34" charset="0"/>
            </a:endParaRPr>
          </a:p>
          <a:p>
            <a:endParaRPr lang="de-AT" dirty="0">
              <a:latin typeface="Bahnschrift SemiBold" panose="020B0502040204020203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101" y="1180446"/>
            <a:ext cx="3958519" cy="3415472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7132320" y="438912"/>
            <a:ext cx="1869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>
                <a:latin typeface="Arial Rounded MT Bold" panose="020F0704030504030204" pitchFamily="34" charset="0"/>
              </a:rPr>
              <a:t>Kontakt:</a:t>
            </a:r>
            <a:endParaRPr lang="de-AT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132320" y="1133856"/>
            <a:ext cx="30732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latin typeface="Bahnschrift SemiBold" panose="020B0502040204020203" pitchFamily="34" charset="0"/>
              </a:rPr>
              <a:t>Geschäftsführung: </a:t>
            </a:r>
          </a:p>
          <a:p>
            <a:r>
              <a:rPr lang="de-AT" sz="2400" dirty="0" smtClean="0">
                <a:latin typeface="Bahnschrift SemiBold" panose="020B0502040204020203" pitchFamily="34" charset="0"/>
              </a:rPr>
              <a:t>Hannes Kronthaler</a:t>
            </a:r>
          </a:p>
          <a:p>
            <a:endParaRPr lang="de-AT" sz="2400" dirty="0">
              <a:latin typeface="Bahnschrift SemiBold" panose="020B0502040204020203" pitchFamily="34" charset="0"/>
            </a:endParaRPr>
          </a:p>
          <a:p>
            <a:r>
              <a:rPr lang="de-AT" sz="2400" dirty="0" smtClean="0">
                <a:latin typeface="Bahnschrift SemiBold" panose="020B0502040204020203" pitchFamily="34" charset="0"/>
              </a:rPr>
              <a:t>Allgemein:</a:t>
            </a:r>
          </a:p>
          <a:p>
            <a:r>
              <a:rPr lang="de-AT" sz="2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office@langbau.at</a:t>
            </a:r>
          </a:p>
          <a:p>
            <a:r>
              <a:rPr lang="de-AT" sz="2400" dirty="0" smtClean="0">
                <a:latin typeface="Bahnschrift SemiBold" panose="020B0502040204020203" pitchFamily="34" charset="0"/>
              </a:rPr>
              <a:t>Tel.:  </a:t>
            </a:r>
            <a:r>
              <a:rPr lang="de-AT" sz="2400" dirty="0">
                <a:latin typeface="Bahnschrift SemiBold" panose="020B0502040204020203" pitchFamily="34" charset="0"/>
              </a:rPr>
              <a:t>+43 5242 </a:t>
            </a:r>
            <a:r>
              <a:rPr lang="de-AT" sz="2400" dirty="0" smtClean="0">
                <a:latin typeface="Bahnschrift SemiBold" panose="020B0502040204020203" pitchFamily="34" charset="0"/>
              </a:rPr>
              <a:t>6905-0</a:t>
            </a:r>
            <a:endParaRPr lang="de-AT" sz="2400" dirty="0">
              <a:latin typeface="Bahnschrift SemiBold" panose="020B0502040204020203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2606716"/>
            <a:ext cx="1737795" cy="1935099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219455" y="4541815"/>
            <a:ext cx="173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Bahnschrift SemiBold" panose="020B0502040204020203" pitchFamily="34" charset="0"/>
              </a:rPr>
              <a:t>Quelle: https://www.langbau.at/</a:t>
            </a:r>
          </a:p>
        </p:txBody>
      </p:sp>
    </p:spTree>
    <p:extLst>
      <p:ext uri="{BB962C8B-B14F-4D97-AF65-F5344CB8AC3E}">
        <p14:creationId xmlns:p14="http://schemas.microsoft.com/office/powerpoint/2010/main" val="3950844683"/>
      </p:ext>
    </p:extLst>
  </p:cSld>
  <p:clrMapOvr>
    <a:masterClrMapping/>
  </p:clrMapOvr>
  <p:transition spd="slow"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7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75488" y="457200"/>
            <a:ext cx="2304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>
                <a:latin typeface="Arial Rounded MT Bold" panose="020F0704030504030204" pitchFamily="34" charset="0"/>
              </a:rPr>
              <a:t>Standorte:</a:t>
            </a:r>
            <a:endParaRPr lang="de-AT" sz="3200" dirty="0">
              <a:latin typeface="Arial Rounded MT Bold" panose="020F07040305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21792" y="1147905"/>
            <a:ext cx="3373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 smtClean="0">
                <a:latin typeface="Bahnschrift SemiBold" panose="020B0502040204020203" pitchFamily="34" charset="0"/>
              </a:rPr>
              <a:t>Terfens</a:t>
            </a:r>
            <a:r>
              <a:rPr lang="de-AT" sz="2400" dirty="0" smtClean="0">
                <a:latin typeface="Bahnschrift SemiBold" panose="020B0502040204020203" pitchFamily="34" charset="0"/>
              </a:rPr>
              <a:t> / </a:t>
            </a:r>
            <a:r>
              <a:rPr lang="de-AT" sz="2400" dirty="0" err="1" smtClean="0">
                <a:latin typeface="Bahnschrift SemiBold" panose="020B0502040204020203" pitchFamily="34" charset="0"/>
              </a:rPr>
              <a:t>Vomperbach</a:t>
            </a:r>
            <a:r>
              <a:rPr lang="de-AT" sz="2400" dirty="0" smtClean="0">
                <a:latin typeface="Bahnschrift SemiBold" panose="020B0502040204020203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smtClean="0">
                <a:latin typeface="Bahnschrift SemiBold" panose="020B0502040204020203" pitchFamily="34" charset="0"/>
              </a:rPr>
              <a:t>Zentrale Büro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smtClean="0">
                <a:latin typeface="Bahnschrift SemiBold" panose="020B0502040204020203" pitchFamily="34" charset="0"/>
              </a:rPr>
              <a:t>Lieferadresse - Werk</a:t>
            </a:r>
            <a:endParaRPr lang="de-AT" sz="2400" dirty="0">
              <a:latin typeface="Bahnschrift SemiBold" panose="020B0502040204020203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1792" y="2484942"/>
            <a:ext cx="4937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 smtClean="0">
                <a:latin typeface="Bahnschrift SemiBold" panose="020B0502040204020203" pitchFamily="34" charset="0"/>
              </a:rPr>
              <a:t>Fritzens</a:t>
            </a:r>
            <a:r>
              <a:rPr lang="de-AT" sz="2400" dirty="0" smtClean="0">
                <a:latin typeface="Bahnschrift SemiBold" panose="020B0502040204020203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smtClean="0">
                <a:latin typeface="Bahnschrift SemiBold" panose="020B0502040204020203" pitchFamily="34" charset="0"/>
              </a:rPr>
              <a:t>Betonmischanlage und Kieswerk</a:t>
            </a:r>
            <a:endParaRPr lang="de-AT" sz="2400" dirty="0">
              <a:latin typeface="Bahnschrift SemiBold" panose="020B0502040204020203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21792" y="3421869"/>
            <a:ext cx="4052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latin typeface="Bahnschrift SemiBold" panose="020B0502040204020203" pitchFamily="34" charset="0"/>
              </a:rPr>
              <a:t>Jenbach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>
                <a:latin typeface="Bahnschrift SemiBold" panose="020B0502040204020203" pitchFamily="34" charset="0"/>
              </a:rPr>
              <a:t>h</a:t>
            </a:r>
            <a:r>
              <a:rPr lang="de-AT" sz="2400" dirty="0" smtClean="0">
                <a:latin typeface="Bahnschrift SemiBold" panose="020B0502040204020203" pitchFamily="34" charset="0"/>
              </a:rPr>
              <a:t>agebau </a:t>
            </a:r>
            <a:r>
              <a:rPr lang="de-AT" sz="2400" dirty="0" err="1" smtClean="0">
                <a:latin typeface="Bahnschrift SemiBold" panose="020B0502040204020203" pitchFamily="34" charset="0"/>
              </a:rPr>
              <a:t>centrum</a:t>
            </a:r>
            <a:r>
              <a:rPr lang="de-AT" sz="2400" dirty="0" smtClean="0">
                <a:latin typeface="Bahnschrift SemiBold" panose="020B0502040204020203" pitchFamily="34" charset="0"/>
              </a:rPr>
              <a:t> Jenbach</a:t>
            </a:r>
            <a:endParaRPr lang="de-AT" sz="2400" dirty="0">
              <a:latin typeface="Bahnschrift SemiBold" panose="020B0502040204020203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21792" y="4358796"/>
            <a:ext cx="415049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 smtClean="0">
                <a:latin typeface="Bahnschrift SemiBold" panose="020B0502040204020203" pitchFamily="34" charset="0"/>
              </a:rPr>
              <a:t>Aschau</a:t>
            </a:r>
            <a:r>
              <a:rPr lang="de-AT" sz="2400" dirty="0" smtClean="0">
                <a:latin typeface="Bahnschrift SemiBold" panose="020B0502040204020203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>
                <a:latin typeface="Bahnschrift SemiBold" panose="020B0502040204020203" pitchFamily="34" charset="0"/>
              </a:rPr>
              <a:t>h</a:t>
            </a:r>
            <a:r>
              <a:rPr lang="de-AT" sz="2400" dirty="0" smtClean="0">
                <a:latin typeface="Bahnschrift SemiBold" panose="020B0502040204020203" pitchFamily="34" charset="0"/>
              </a:rPr>
              <a:t>agebau </a:t>
            </a:r>
            <a:r>
              <a:rPr lang="de-AT" sz="2400" dirty="0" err="1" smtClean="0">
                <a:latin typeface="Bahnschrift SemiBold" panose="020B0502040204020203" pitchFamily="34" charset="0"/>
              </a:rPr>
              <a:t>centrum</a:t>
            </a:r>
            <a:r>
              <a:rPr lang="de-AT" sz="2400" dirty="0" smtClean="0">
                <a:latin typeface="Bahnschrift SemiBold" panose="020B0502040204020203" pitchFamily="34" charset="0"/>
              </a:rPr>
              <a:t> Zillertal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smtClean="0">
                <a:latin typeface="Bahnschrift SemiBold" panose="020B0502040204020203" pitchFamily="34" charset="0"/>
              </a:rPr>
              <a:t>Baubüro Zillertal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smtClean="0">
                <a:latin typeface="Bahnschrift SemiBold" panose="020B0502040204020203" pitchFamily="34" charset="0"/>
              </a:rPr>
              <a:t>Betonmischanlage Zillertal</a:t>
            </a:r>
            <a:endParaRPr lang="de-AT" sz="2000" dirty="0" smtClean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5559362" y="1147905"/>
            <a:ext cx="3781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latin typeface="Bahnschrift SemiBold" panose="020B0502040204020203" pitchFamily="34" charset="0"/>
              </a:rPr>
              <a:t>Oberndorf: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smtClean="0">
                <a:latin typeface="Bahnschrift SemiBold" panose="020B0502040204020203" pitchFamily="34" charset="0"/>
              </a:rPr>
              <a:t>Baustoffwerk Oberndorf</a:t>
            </a:r>
            <a:endParaRPr lang="de-AT" sz="2400" dirty="0">
              <a:latin typeface="Bahnschrift SemiBold" panose="020B0502040204020203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559362" y="2482716"/>
            <a:ext cx="3087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latin typeface="Bahnschrift SemiBold" panose="020B0502040204020203" pitchFamily="34" charset="0"/>
              </a:rPr>
              <a:t>Bayern: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>
                <a:latin typeface="Bahnschrift SemiBold" panose="020B0502040204020203" pitchFamily="34" charset="0"/>
              </a:rPr>
              <a:t>h</a:t>
            </a:r>
            <a:r>
              <a:rPr lang="de-AT" sz="2400" dirty="0" smtClean="0">
                <a:latin typeface="Bahnschrift SemiBold" panose="020B0502040204020203" pitchFamily="34" charset="0"/>
              </a:rPr>
              <a:t>och3 Gewerbebau</a:t>
            </a:r>
            <a:endParaRPr lang="de-AT" sz="2400" dirty="0">
              <a:latin typeface="Bahnschrift SemiBold" panose="020B0502040204020203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186" y="0"/>
            <a:ext cx="1142082" cy="67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08611"/>
      </p:ext>
    </p:extLst>
  </p:cSld>
  <p:clrMapOvr>
    <a:masterClrMapping/>
  </p:clrMapOvr>
  <p:transition spd="slow" advClick="0" advTm="3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75488" y="457200"/>
            <a:ext cx="2392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>
                <a:latin typeface="Arial Rounded MT Bold" panose="020F0704030504030204" pitchFamily="34" charset="0"/>
              </a:rPr>
              <a:t>Abteilungen:</a:t>
            </a:r>
            <a:endParaRPr lang="de-AT" sz="2800" dirty="0">
              <a:latin typeface="Arial Rounded MT Bold" panose="020F07040305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79982" y="2838788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latin typeface="Bahnschrift SemiBold" panose="020B0502040204020203" pitchFamily="34" charset="0"/>
              </a:rPr>
              <a:t>Fertigteilbau</a:t>
            </a:r>
            <a:endParaRPr lang="de-AT" sz="2400" dirty="0">
              <a:latin typeface="Bahnschrift SemiBold" panose="020B0502040204020203" pitchFamily="34" charset="0"/>
            </a:endParaRPr>
          </a:p>
        </p:txBody>
      </p:sp>
      <p:pic>
        <p:nvPicPr>
          <p:cNvPr id="1026" name="Picture 2" descr="https://www.langbau.at/wp-content/uploads/2020/02/Woergart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1026140"/>
            <a:ext cx="3703308" cy="185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langbau.at/wp-content/uploads/2019/08/Stadtgalerien-Schwa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07" y="980420"/>
            <a:ext cx="3794748" cy="189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446029" y="2851165"/>
            <a:ext cx="232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latin typeface="Bahnschrift SemiBold" panose="020B0502040204020203" pitchFamily="34" charset="0"/>
              </a:rPr>
              <a:t>Hoch- &amp; Tiefbau</a:t>
            </a:r>
            <a:endParaRPr lang="de-AT" sz="2400" dirty="0">
              <a:latin typeface="Bahnschrift SemiBold" panose="020B0502040204020203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706" y="3668383"/>
            <a:ext cx="2406416" cy="139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5064320"/>
            <a:ext cx="4078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latin typeface="Bahnschrift SemiBold" panose="020B0502040204020203" pitchFamily="34" charset="0"/>
              </a:rPr>
              <a:t>Kaufmännische Verwaltung</a:t>
            </a:r>
            <a:endParaRPr lang="de-AT" sz="2400" dirty="0">
              <a:latin typeface="Bahnschrift SemiBold" panose="020B0502040204020203" pitchFamily="34" charset="0"/>
            </a:endParaRPr>
          </a:p>
        </p:txBody>
      </p:sp>
      <p:pic>
        <p:nvPicPr>
          <p:cNvPr id="1032" name="Picture 8" descr="Alt Tex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40" y="3296830"/>
            <a:ext cx="3593719" cy="179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159733" y="5064320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latin typeface="Bahnschrift SemiBold" panose="020B0502040204020203" pitchFamily="34" charset="0"/>
              </a:rPr>
              <a:t>Baumärkte</a:t>
            </a:r>
            <a:endParaRPr lang="de-AT" sz="2400" dirty="0">
              <a:latin typeface="Bahnschrift SemiBold" panose="020B0502040204020203" pitchFamily="34" charset="0"/>
            </a:endParaRPr>
          </a:p>
        </p:txBody>
      </p:sp>
      <p:pic>
        <p:nvPicPr>
          <p:cNvPr id="1034" name="Picture 10" descr="https://www.langbau.at/wp-content/uploads/2022/07/Werkstatt-Team-2022-01-kleiner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95" y="3397208"/>
            <a:ext cx="2848153" cy="160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084007" y="4848876"/>
            <a:ext cx="4620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 smtClean="0">
                <a:latin typeface="Bahnschrift SemiBold" panose="020B0502040204020203" pitchFamily="34" charset="0"/>
              </a:rPr>
              <a:t>Werkstätten</a:t>
            </a:r>
          </a:p>
          <a:p>
            <a:r>
              <a:rPr lang="de-AT" sz="2400" dirty="0" err="1" smtClean="0">
                <a:latin typeface="Bahnschrift SemiBold" panose="020B0502040204020203" pitchFamily="34" charset="0"/>
              </a:rPr>
              <a:t>KFZ-Werkstatt</a:t>
            </a:r>
            <a:r>
              <a:rPr lang="de-AT" sz="2400" dirty="0" smtClean="0">
                <a:latin typeface="Bahnschrift SemiBold" panose="020B0502040204020203" pitchFamily="34" charset="0"/>
              </a:rPr>
              <a:t> + Bauschlosserei</a:t>
            </a:r>
            <a:endParaRPr lang="de-AT" sz="2400" dirty="0">
              <a:latin typeface="Bahnschrift SemiBold" panose="020B0502040204020203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0777" y="1460658"/>
            <a:ext cx="2096461" cy="140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9394095" y="2851164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latin typeface="Bahnschrift SemiBold" panose="020B0502040204020203" pitchFamily="34" charset="0"/>
              </a:rPr>
              <a:t>Baustoffe</a:t>
            </a:r>
            <a:endParaRPr lang="de-AT" sz="2400" dirty="0">
              <a:latin typeface="Bahnschrift SemiBold" panose="020B0502040204020203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186" y="0"/>
            <a:ext cx="1142082" cy="67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98558"/>
      </p:ext>
    </p:extLst>
  </p:cSld>
  <p:clrMapOvr>
    <a:masterClrMapping/>
  </p:clrMapOvr>
  <p:transition spd="slow" advClick="0" advTm="2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10896" y="384048"/>
            <a:ext cx="881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>
                <a:latin typeface="Arial Rounded MT Bold" panose="020F0704030504030204" pitchFamily="34" charset="0"/>
              </a:rPr>
              <a:t>Meine Aufgabenbereiche im Lehrbetrieb:</a:t>
            </a:r>
            <a:endParaRPr lang="de-AT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10896" y="1243584"/>
            <a:ext cx="360868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latin typeface="Bahnschrift SemiBold" panose="020B0502040204020203" pitchFamily="34" charset="0"/>
              </a:rPr>
              <a:t>Abteilung -&gt; Buchhaltung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AT" sz="2400" dirty="0" smtClean="0">
              <a:latin typeface="Bahnschrift SemiBol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2400" dirty="0" smtClean="0">
                <a:latin typeface="Bahnschrift SemiBold" panose="020B0502040204020203" pitchFamily="34" charset="0"/>
              </a:rPr>
              <a:t>Rechnungen prüfen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AT" sz="2400" dirty="0">
              <a:latin typeface="Bahnschrift SemiBol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2400" dirty="0" smtClean="0">
                <a:latin typeface="Bahnschrift SemiBold" panose="020B0502040204020203" pitchFamily="34" charset="0"/>
              </a:rPr>
              <a:t>E-Mails schreiben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AT" sz="2400" dirty="0">
              <a:latin typeface="Bahnschrift SemiBol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2400" dirty="0" smtClean="0">
                <a:latin typeface="Bahnschrift SemiBold" panose="020B0502040204020203" pitchFamily="34" charset="0"/>
              </a:rPr>
              <a:t>Lieferscheine scannen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AT" sz="2400" dirty="0">
              <a:latin typeface="Bahnschrift SemiBol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2400" dirty="0" smtClean="0">
                <a:latin typeface="Bahnschrift SemiBold" panose="020B0502040204020203" pitchFamily="34" charset="0"/>
              </a:rPr>
              <a:t>Ordner beschriften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AT" sz="2400" dirty="0" smtClean="0">
              <a:latin typeface="Bahnschrift SemiBol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SemiBold" panose="020B0502040204020203" pitchFamily="34" charset="0"/>
              </a:rPr>
              <a:t>u</a:t>
            </a:r>
            <a:r>
              <a:rPr lang="de-AT" sz="2400" dirty="0" smtClean="0">
                <a:latin typeface="Bahnschrift SemiBold" panose="020B0502040204020203" pitchFamily="34" charset="0"/>
              </a:rPr>
              <a:t>sw. …</a:t>
            </a:r>
            <a:endParaRPr lang="de-AT" sz="2400" dirty="0">
              <a:latin typeface="Bahnschrift SemiBold" panose="020B0502040204020203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186" y="0"/>
            <a:ext cx="1142082" cy="67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09606"/>
      </p:ext>
    </p:extLst>
  </p:cSld>
  <p:clrMapOvr>
    <a:masterClrMapping/>
  </p:clrMapOvr>
  <p:transition spd="slow" advClick="0" advTm="1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9184" y="201168"/>
            <a:ext cx="8408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>
                <a:latin typeface="Arial Rounded MT Bold" panose="020F0704030504030204" pitchFamily="34" charset="0"/>
              </a:rPr>
              <a:t>Warum wollte ich Bürokaufmann werden?</a:t>
            </a:r>
            <a:endParaRPr lang="de-AT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48056" y="1069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AT"/>
          </a:p>
        </p:txBody>
      </p:sp>
      <p:sp>
        <p:nvSpPr>
          <p:cNvPr id="2" name="Textfeld 1"/>
          <p:cNvSpPr txBox="1"/>
          <p:nvPr/>
        </p:nvSpPr>
        <p:spPr>
          <a:xfrm>
            <a:off x="448056" y="1254514"/>
            <a:ext cx="53783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AT" sz="2400" dirty="0" smtClean="0">
                <a:latin typeface="Bahnschrift SemiBold" panose="020B0502040204020203" pitchFamily="34" charset="0"/>
              </a:rPr>
              <a:t>Ich arbeite gerne mit dem PC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AT" sz="2400" dirty="0">
              <a:latin typeface="Bahnschrift SemiBol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AT" sz="2400" dirty="0" smtClean="0">
                <a:latin typeface="Bahnschrift SemiBold" panose="020B0502040204020203" pitchFamily="34" charset="0"/>
              </a:rPr>
              <a:t>Das Schnuppern hat mir gut gefallen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AT" sz="2400" dirty="0">
              <a:latin typeface="Bahnschrift SemiBol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AT" sz="2400" dirty="0" smtClean="0">
                <a:latin typeface="Bahnschrift SemiBold" panose="020B0502040204020203" pitchFamily="34" charset="0"/>
              </a:rPr>
              <a:t>Ich arbeite nicht gerne im Freien</a:t>
            </a:r>
            <a:endParaRPr lang="de-AT" sz="2400" dirty="0">
              <a:latin typeface="Bahnschrift SemiBold" panose="020B0502040204020203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20" y="1439180"/>
            <a:ext cx="4279392" cy="182101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186" y="0"/>
            <a:ext cx="1142082" cy="67763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826451" y="3262756"/>
            <a:ext cx="8643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dirty="0" smtClean="0">
                <a:latin typeface="Bahnschrift SemiCondensed" panose="020B0502040204020203" pitchFamily="34" charset="0"/>
              </a:rPr>
              <a:t>Quelle: </a:t>
            </a:r>
            <a:r>
              <a:rPr lang="de-AT" sz="900" dirty="0" err="1" smtClean="0">
                <a:latin typeface="Bahnschrift SemiCondensed" panose="020B0502040204020203" pitchFamily="34" charset="0"/>
              </a:rPr>
              <a:t>Pixabay</a:t>
            </a:r>
            <a:endParaRPr lang="de-AT" sz="9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40568"/>
      </p:ext>
    </p:extLst>
  </p:cSld>
  <p:clrMapOvr>
    <a:masterClrMapping/>
  </p:clrMapOvr>
  <p:transition spd="slow" advClick="0" advTm="1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0584" y="474108"/>
            <a:ext cx="11512296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AT" sz="32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Wodurch wurde ich motiviert, diesen Lehrberuf zu ergreifen?</a:t>
            </a:r>
            <a:endParaRPr lang="de-AT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0584" y="1828800"/>
            <a:ext cx="76338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smtClean="0">
                <a:latin typeface="Bahnschrift SemiBold" panose="020B0502040204020203" pitchFamily="34" charset="0"/>
              </a:rPr>
              <a:t>Das Büro ist nicht weit von meinem Wohnort entfernt!</a:t>
            </a:r>
          </a:p>
          <a:p>
            <a:endParaRPr lang="de-AT" sz="2400" dirty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smtClean="0">
                <a:latin typeface="Bahnschrift SemiBold" panose="020B0502040204020203" pitchFamily="34" charset="0"/>
              </a:rPr>
              <a:t>Ich kannte die Firma vor der Lehrausbildung schon!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2400" dirty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smtClean="0">
                <a:latin typeface="Bahnschrift SemiBold" panose="020B0502040204020203" pitchFamily="34" charset="0"/>
              </a:rPr>
              <a:t>Die Kollegen waren beim Schnuppern sehr nett!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2400" dirty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smtClean="0">
                <a:latin typeface="Bahnschrift SemiBold" panose="020B0502040204020203" pitchFamily="34" charset="0"/>
              </a:rPr>
              <a:t>Ich habe viele Plakate der Firma gesehen!</a:t>
            </a:r>
            <a:endParaRPr lang="de-AT" sz="2400" dirty="0">
              <a:latin typeface="Bahnschrift SemiBold" panose="020B0502040204020203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186" y="0"/>
            <a:ext cx="1142082" cy="67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49783"/>
      </p:ext>
    </p:extLst>
  </p:cSld>
  <p:clrMapOvr>
    <a:masterClrMapping/>
  </p:clrMapOvr>
  <p:transition spd="slow" advClick="0" advTm="1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3103" y="383834"/>
            <a:ext cx="10620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>
                <a:latin typeface="Arial Rounded MT Bold" panose="020F0704030504030204" pitchFamily="34" charset="0"/>
              </a:rPr>
              <a:t>Meine Lieblingsfächer an der TFBS Schwaz-Rotholz?</a:t>
            </a:r>
            <a:endParaRPr lang="de-AT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84048" y="1861018"/>
            <a:ext cx="5434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AT" sz="2400" dirty="0" smtClean="0">
                <a:latin typeface="Bahnschrift SemiBold" panose="020B0502040204020203" pitchFamily="34" charset="0"/>
              </a:rPr>
              <a:t>BP -&gt; Büroprozesse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AT" sz="2400" dirty="0">
              <a:latin typeface="Bahnschrift SemiBol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AT" sz="2400" dirty="0" smtClean="0">
                <a:latin typeface="Bahnschrift SemiBold" panose="020B0502040204020203" pitchFamily="34" charset="0"/>
              </a:rPr>
              <a:t>OM -&gt; Organisation und Management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53" y="1259583"/>
            <a:ext cx="4575374" cy="309981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186" y="0"/>
            <a:ext cx="1142082" cy="67763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550853" y="1259583"/>
            <a:ext cx="17091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dirty="0">
                <a:latin typeface="Bahnschrift SemiCondensed" panose="020B0502040204020203" pitchFamily="34" charset="0"/>
              </a:rPr>
              <a:t>Quelle: https://tfbs-schwaz.tsn.at/</a:t>
            </a:r>
          </a:p>
        </p:txBody>
      </p:sp>
    </p:spTree>
    <p:extLst>
      <p:ext uri="{BB962C8B-B14F-4D97-AF65-F5344CB8AC3E}">
        <p14:creationId xmlns:p14="http://schemas.microsoft.com/office/powerpoint/2010/main" val="4041488069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chtiges Ereignis">
  <a:themeElements>
    <a:clrScheme name="Wichtiges Ereig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ichtiges Ereig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chtiges Ereig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TM03457503[[fn=Zitierfähig]]</Template>
  <TotalTime>0</TotalTime>
  <Words>269</Words>
  <Application>Microsoft Office PowerPoint</Application>
  <PresentationFormat>Breitbild</PresentationFormat>
  <Paragraphs>91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24" baseType="lpstr">
      <vt:lpstr>Arial</vt:lpstr>
      <vt:lpstr>Arial Rounded MT Bold</vt:lpstr>
      <vt:lpstr>Bahnschrift Condensed</vt:lpstr>
      <vt:lpstr>Bahnschrift SemiBold</vt:lpstr>
      <vt:lpstr>Bahnschrift SemiBold Condensed</vt:lpstr>
      <vt:lpstr>Bahnschrift SemiCondensed</vt:lpstr>
      <vt:lpstr>Calibri</vt:lpstr>
      <vt:lpstr>Calibri Light</vt:lpstr>
      <vt:lpstr>Impact</vt:lpstr>
      <vt:lpstr>Times New Roman</vt:lpstr>
      <vt:lpstr>Wingdings</vt:lpstr>
      <vt:lpstr>Office</vt:lpstr>
      <vt:lpstr>Wichtiges Ereignis</vt:lpstr>
      <vt:lpstr>Ing. Hans Lang GmbH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Ing. Hans Lang GmbH</dc:title>
  <dc:creator>Dibiasi Leo, SchülerIn</dc:creator>
  <cp:lastModifiedBy>Pregernig Gerhard</cp:lastModifiedBy>
  <cp:revision>38</cp:revision>
  <dcterms:created xsi:type="dcterms:W3CDTF">2023-01-23T10:55:39Z</dcterms:created>
  <dcterms:modified xsi:type="dcterms:W3CDTF">2023-03-23T12:24:32Z</dcterms:modified>
</cp:coreProperties>
</file>