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15"/>
  </p:handoutMasterIdLst>
  <p:sldIdLst>
    <p:sldId id="256" r:id="rId2"/>
    <p:sldId id="283" r:id="rId3"/>
    <p:sldId id="281" r:id="rId4"/>
    <p:sldId id="267" r:id="rId5"/>
    <p:sldId id="279" r:id="rId6"/>
    <p:sldId id="258" r:id="rId7"/>
    <p:sldId id="272" r:id="rId8"/>
    <p:sldId id="273" r:id="rId9"/>
    <p:sldId id="275" r:id="rId10"/>
    <p:sldId id="274" r:id="rId11"/>
    <p:sldId id="277" r:id="rId12"/>
    <p:sldId id="276" r:id="rId13"/>
    <p:sldId id="278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8E"/>
    <a:srgbClr val="13223D"/>
    <a:srgbClr val="264486"/>
    <a:srgbClr val="27467D"/>
    <a:srgbClr val="04052E"/>
    <a:srgbClr val="05063D"/>
    <a:srgbClr val="345DA6"/>
    <a:srgbClr val="3B6ABF"/>
    <a:srgbClr val="1E7EC0"/>
    <a:srgbClr val="3483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31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B8CD6-63C5-4F99-A79A-89CC2253CDDF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17E9B-095C-4BB5-9A21-E2719515B8F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31630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33F9-3A78-4690-808A-14F469C624A6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C164-A4B9-46A5-AD21-D222A0BAE5E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78147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33F9-3A78-4690-808A-14F469C624A6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C164-A4B9-46A5-AD21-D222A0BAE5E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47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33F9-3A78-4690-808A-14F469C624A6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C164-A4B9-46A5-AD21-D222A0BAE5E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500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33F9-3A78-4690-808A-14F469C624A6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C164-A4B9-46A5-AD21-D222A0BAE5E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87316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33F9-3A78-4690-808A-14F469C624A6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C164-A4B9-46A5-AD21-D222A0BAE5E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5739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33F9-3A78-4690-808A-14F469C624A6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C164-A4B9-46A5-AD21-D222A0BAE5E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04876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33F9-3A78-4690-808A-14F469C624A6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C164-A4B9-46A5-AD21-D222A0BAE5E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62275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33F9-3A78-4690-808A-14F469C624A6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C164-A4B9-46A5-AD21-D222A0BAE5E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13149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33F9-3A78-4690-808A-14F469C624A6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C164-A4B9-46A5-AD21-D222A0BAE5E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2979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33F9-3A78-4690-808A-14F469C624A6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C164-A4B9-46A5-AD21-D222A0BAE5E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9446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33F9-3A78-4690-808A-14F469C624A6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C164-A4B9-46A5-AD21-D222A0BAE5E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6189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133F9-3A78-4690-808A-14F469C624A6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3C164-A4B9-46A5-AD21-D222A0BAE5E5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58" y="6082866"/>
            <a:ext cx="1603871" cy="66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6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451692" y="-165253"/>
            <a:ext cx="8593156" cy="2445743"/>
          </a:xfrm>
        </p:spPr>
        <p:txBody>
          <a:bodyPr>
            <a:normAutofit/>
          </a:bodyPr>
          <a:lstStyle/>
          <a:p>
            <a:r>
              <a:rPr lang="de-AT" dirty="0">
                <a:solidFill>
                  <a:srgbClr val="1E7EC0"/>
                </a:solidFill>
                <a:latin typeface="Bahnschrift SemiBold Condensed" panose="020B0502040204020203" pitchFamily="34" charset="0"/>
              </a:rPr>
              <a:t>TYROLIT – Schleifmittelwerke</a:t>
            </a:r>
            <a:br>
              <a:rPr lang="de-AT" dirty="0">
                <a:solidFill>
                  <a:srgbClr val="1E7EC0"/>
                </a:solidFill>
                <a:latin typeface="Bahnschrift SemiBold Condensed" panose="020B0502040204020203" pitchFamily="34" charset="0"/>
              </a:rPr>
            </a:br>
            <a:r>
              <a:rPr lang="de-AT" dirty="0">
                <a:solidFill>
                  <a:srgbClr val="1E7EC0"/>
                </a:solidFill>
                <a:latin typeface="Bahnschrift SemiBold Condensed" panose="020B0502040204020203" pitchFamily="34" charset="0"/>
              </a:rPr>
              <a:t>Swarovski AG &amp; Co K.G</a:t>
            </a:r>
            <a:r>
              <a:rPr lang="de-AT" sz="8000" dirty="0">
                <a:solidFill>
                  <a:srgbClr val="1E7EC0"/>
                </a:solidFill>
                <a:latin typeface="Bahnschrift SemiBold Condensed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607666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tx1">
                <a:lumMod val="95000"/>
                <a:lumOff val="5000"/>
              </a:schemeClr>
            </a:gs>
            <a:gs pos="76000">
              <a:schemeClr val="accent1">
                <a:lumMod val="50000"/>
              </a:schemeClr>
            </a:gs>
            <a:gs pos="30000">
              <a:srgbClr val="13223D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337" y="129093"/>
            <a:ext cx="10719412" cy="1485900"/>
          </a:xfrm>
        </p:spPr>
        <p:txBody>
          <a:bodyPr>
            <a:normAutofit/>
          </a:bodyPr>
          <a:lstStyle/>
          <a:p>
            <a:r>
              <a:rPr lang="de-AT" sz="66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Wodurch wurde ich motiviert?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20337" y="1951356"/>
            <a:ext cx="9066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dirty="0">
                <a:solidFill>
                  <a:schemeClr val="bg1"/>
                </a:solidFill>
              </a:rPr>
              <a:t>Durch meine Mama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BFA09EA-A7F0-BDAD-22B9-7B5DCAFA4CD4}"/>
              </a:ext>
            </a:extLst>
          </p:cNvPr>
          <p:cNvSpPr txBox="1"/>
          <p:nvPr/>
        </p:nvSpPr>
        <p:spPr>
          <a:xfrm>
            <a:off x="220337" y="3613983"/>
            <a:ext cx="10719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Ansprechende Stellenausschreibung im Bezirksblatt</a:t>
            </a:r>
            <a:endParaRPr lang="de-AT" sz="36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EF91781-5E17-58BE-AC40-C6988A0D7EEC}"/>
              </a:ext>
            </a:extLst>
          </p:cNvPr>
          <p:cNvSpPr txBox="1"/>
          <p:nvPr/>
        </p:nvSpPr>
        <p:spPr>
          <a:xfrm>
            <a:off x="220337" y="5466730"/>
            <a:ext cx="9066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Ausgezeichneter Lehrbetrieb</a:t>
            </a:r>
            <a:endParaRPr lang="de-AT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75038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11000">
        <p159:morph option="byObject"/>
      </p:transition>
    </mc:Choice>
    <mc:Fallback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tx1">
                <a:lumMod val="95000"/>
                <a:lumOff val="5000"/>
              </a:schemeClr>
            </a:gs>
            <a:gs pos="76000">
              <a:schemeClr val="accent1">
                <a:lumMod val="50000"/>
              </a:schemeClr>
            </a:gs>
            <a:gs pos="30000">
              <a:srgbClr val="13223D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9912" y="383806"/>
            <a:ext cx="10719412" cy="1485900"/>
          </a:xfrm>
        </p:spPr>
        <p:txBody>
          <a:bodyPr>
            <a:normAutofit fontScale="90000"/>
          </a:bodyPr>
          <a:lstStyle/>
          <a:p>
            <a:r>
              <a:rPr lang="de-AT" sz="66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Was gefällt mir an der</a:t>
            </a:r>
            <a:br>
              <a:rPr lang="de-AT" sz="66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</a:br>
            <a:r>
              <a:rPr lang="de-AT" sz="66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TFBS Schwaz–Rotholz?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69912" y="2097308"/>
            <a:ext cx="9942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dirty="0">
                <a:solidFill>
                  <a:schemeClr val="bg1"/>
                </a:solidFill>
              </a:rPr>
              <a:t>Zusammenhalt in der Klasse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58895" y="3525239"/>
            <a:ext cx="6681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dirty="0">
                <a:solidFill>
                  <a:schemeClr val="bg1"/>
                </a:solidFill>
              </a:rPr>
              <a:t>Nette Lehrerinnen und Lehrer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58895" y="4977629"/>
            <a:ext cx="6505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dirty="0">
                <a:solidFill>
                  <a:schemeClr val="bg1"/>
                </a:solidFill>
              </a:rPr>
              <a:t>Kleine Schule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DF83094-50DC-0EC0-2866-977D5E084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166" y="4171570"/>
            <a:ext cx="6365469" cy="2273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86D76E9-1CD3-15A4-2054-FBAFC4DE0522}"/>
              </a:ext>
            </a:extLst>
          </p:cNvPr>
          <p:cNvSpPr txBox="1"/>
          <p:nvPr/>
        </p:nvSpPr>
        <p:spPr>
          <a:xfrm>
            <a:off x="8177159" y="6321841"/>
            <a:ext cx="43853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>
                <a:solidFill>
                  <a:schemeClr val="bg1"/>
                </a:solidFill>
              </a:rPr>
              <a:t>Quelle: https://tfbs-schwaz.tsn.at/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12D3249-AE69-4B5B-1942-F66F81572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9821" y="127274"/>
            <a:ext cx="1694738" cy="1694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F5AE830-3FD9-06DD-7920-F6E00CE5B19D}"/>
              </a:ext>
            </a:extLst>
          </p:cNvPr>
          <p:cNvSpPr txBox="1"/>
          <p:nvPr/>
        </p:nvSpPr>
        <p:spPr>
          <a:xfrm>
            <a:off x="7029901" y="4164"/>
            <a:ext cx="55325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>
                <a:solidFill>
                  <a:schemeClr val="bg1"/>
                </a:solidFill>
              </a:rPr>
              <a:t>Quelle: https://www.facebook.com/photo/?fbid=558434786173692&amp;set=a.558434732840364</a:t>
            </a:r>
          </a:p>
        </p:txBody>
      </p:sp>
    </p:spTree>
    <p:extLst>
      <p:ext uri="{BB962C8B-B14F-4D97-AF65-F5344CB8AC3E}">
        <p14:creationId xmlns:p14="http://schemas.microsoft.com/office/powerpoint/2010/main" val="272532839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13000">
        <p159:morph option="byObject"/>
      </p:transition>
    </mc:Choice>
    <mc:Fallback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5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tx1">
                <a:lumMod val="95000"/>
                <a:lumOff val="5000"/>
              </a:schemeClr>
            </a:gs>
            <a:gs pos="76000">
              <a:schemeClr val="accent1">
                <a:lumMod val="50000"/>
              </a:schemeClr>
            </a:gs>
            <a:gs pos="30000">
              <a:srgbClr val="13223D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8895" y="273637"/>
            <a:ext cx="10719412" cy="1485900"/>
          </a:xfrm>
        </p:spPr>
        <p:txBody>
          <a:bodyPr>
            <a:normAutofit/>
          </a:bodyPr>
          <a:lstStyle/>
          <a:p>
            <a:r>
              <a:rPr lang="de-AT" sz="66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Meine Lieblingsfächer: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488616E-2867-FC9A-2D25-B5A9664A7C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002" y="159233"/>
            <a:ext cx="1788554" cy="253800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C1C5153-1750-295E-11A2-FB9374F2C36E}"/>
              </a:ext>
            </a:extLst>
          </p:cNvPr>
          <p:cNvSpPr txBox="1"/>
          <p:nvPr/>
        </p:nvSpPr>
        <p:spPr>
          <a:xfrm>
            <a:off x="317037" y="2133887"/>
            <a:ext cx="9066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Organisation und Management</a:t>
            </a:r>
            <a:endParaRPr lang="de-AT" sz="36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AAEE72E-ACA8-C14B-2627-7427A0F5DD4E}"/>
              </a:ext>
            </a:extLst>
          </p:cNvPr>
          <p:cNvSpPr txBox="1"/>
          <p:nvPr/>
        </p:nvSpPr>
        <p:spPr>
          <a:xfrm>
            <a:off x="369731" y="3612604"/>
            <a:ext cx="9066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Büroprozesse</a:t>
            </a:r>
            <a:endParaRPr lang="de-AT" sz="36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9FCB768-F22A-47AA-C0F1-6D92C544D2ED}"/>
              </a:ext>
            </a:extLst>
          </p:cNvPr>
          <p:cNvSpPr txBox="1"/>
          <p:nvPr/>
        </p:nvSpPr>
        <p:spPr>
          <a:xfrm>
            <a:off x="369731" y="5170534"/>
            <a:ext cx="9066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Angewandte Wirtschaftslehre</a:t>
            </a:r>
            <a:endParaRPr lang="de-AT" sz="36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9D73801-8CE8-073E-27FC-15DA34D6729D}"/>
              </a:ext>
            </a:extLst>
          </p:cNvPr>
          <p:cNvSpPr txBox="1"/>
          <p:nvPr/>
        </p:nvSpPr>
        <p:spPr>
          <a:xfrm>
            <a:off x="8696823" y="2671136"/>
            <a:ext cx="3920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Quelle: weltbild.at</a:t>
            </a:r>
            <a:endParaRPr lang="de-AT" sz="1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1A8BC99-555E-10C0-30AD-C19236946CC6}"/>
              </a:ext>
            </a:extLst>
          </p:cNvPr>
          <p:cNvSpPr txBox="1"/>
          <p:nvPr/>
        </p:nvSpPr>
        <p:spPr>
          <a:xfrm>
            <a:off x="6564817" y="3866385"/>
            <a:ext cx="3920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Quelle: trauner.at</a:t>
            </a:r>
            <a:endParaRPr lang="de-AT" sz="1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ED26DD0-5E0F-94E4-F9B7-49E4E335A606}"/>
              </a:ext>
            </a:extLst>
          </p:cNvPr>
          <p:cNvSpPr txBox="1"/>
          <p:nvPr/>
        </p:nvSpPr>
        <p:spPr>
          <a:xfrm>
            <a:off x="8598276" y="6081736"/>
            <a:ext cx="3920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Quelle: trauner.at</a:t>
            </a:r>
            <a:endParaRPr lang="de-AT" sz="1000" dirty="0">
              <a:solidFill>
                <a:schemeClr val="bg1"/>
              </a:solidFill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19158D64-418E-C4E1-D806-7932918BE0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926" y="1545676"/>
            <a:ext cx="1675325" cy="2352819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D31B1961-8BB8-1E36-8F4D-6EFE660268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23" y="3612604"/>
            <a:ext cx="1788554" cy="251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98807"/>
      </p:ext>
    </p:extLst>
  </p:cSld>
  <p:clrMapOvr>
    <a:masterClrMapping/>
  </p:clrMapOvr>
  <p:transition spd="slow" advClick="0" advTm="1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tx1">
                <a:lumMod val="95000"/>
                <a:lumOff val="5000"/>
              </a:schemeClr>
            </a:gs>
            <a:gs pos="76000">
              <a:schemeClr val="accent1">
                <a:lumMod val="50000"/>
              </a:schemeClr>
            </a:gs>
            <a:gs pos="30000">
              <a:srgbClr val="13223D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16166" y="240324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de-AT" sz="59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Vielen Dank für eure/Ihre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25056390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tx1">
                <a:lumMod val="95000"/>
                <a:lumOff val="5000"/>
              </a:schemeClr>
            </a:gs>
            <a:gs pos="76000">
              <a:schemeClr val="accent1">
                <a:lumMod val="50000"/>
              </a:schemeClr>
            </a:gs>
            <a:gs pos="30000">
              <a:srgbClr val="13223D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337" y="129093"/>
            <a:ext cx="10719412" cy="1485900"/>
          </a:xfrm>
        </p:spPr>
        <p:txBody>
          <a:bodyPr>
            <a:normAutofit/>
          </a:bodyPr>
          <a:lstStyle/>
          <a:p>
            <a:r>
              <a:rPr lang="de-AT" sz="66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Das bin ich: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20335" y="1899594"/>
            <a:ext cx="6521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dirty="0">
                <a:solidFill>
                  <a:schemeClr val="bg1"/>
                </a:solidFill>
              </a:rPr>
              <a:t>Name:		Sophia Pfister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20335" y="3849755"/>
            <a:ext cx="8714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dirty="0">
                <a:solidFill>
                  <a:schemeClr val="bg1"/>
                </a:solidFill>
              </a:rPr>
              <a:t>Wohnort:		Pankrazberg – Zillertal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20335" y="2882934"/>
            <a:ext cx="631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dirty="0">
                <a:solidFill>
                  <a:schemeClr val="bg1"/>
                </a:solidFill>
              </a:rPr>
              <a:t>Alter:		15 Jahre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20335" y="4788394"/>
            <a:ext cx="11182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dirty="0">
                <a:solidFill>
                  <a:schemeClr val="bg1"/>
                </a:solidFill>
              </a:rPr>
              <a:t>Lehrberuf:	Bürokauffrau beim Tyrolit – </a:t>
            </a:r>
            <a:br>
              <a:rPr lang="de-AT" sz="3600" dirty="0">
                <a:solidFill>
                  <a:schemeClr val="bg1"/>
                </a:solidFill>
              </a:rPr>
            </a:br>
            <a:r>
              <a:rPr lang="de-AT" sz="3600" dirty="0">
                <a:solidFill>
                  <a:schemeClr val="bg1"/>
                </a:solidFill>
              </a:rPr>
              <a:t>			Schleifmittelwerke Swarovski AG &amp; Co K.G.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07E43E9-D058-34BD-3339-6B216AB41E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68"/>
          <a:stretch/>
        </p:blipFill>
        <p:spPr>
          <a:xfrm>
            <a:off x="7860145" y="755917"/>
            <a:ext cx="3079604" cy="3580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366046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9745" y="65752"/>
            <a:ext cx="9601200" cy="1485900"/>
          </a:xfrm>
        </p:spPr>
        <p:txBody>
          <a:bodyPr>
            <a:normAutofit/>
          </a:bodyPr>
          <a:lstStyle/>
          <a:p>
            <a:r>
              <a:rPr lang="de-AT" sz="7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Eckdaten des Unternehmens: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59745" y="1497580"/>
            <a:ext cx="7081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dirty="0">
                <a:solidFill>
                  <a:schemeClr val="bg1"/>
                </a:solidFill>
              </a:rPr>
              <a:t>seit 1919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11018" y="2839018"/>
            <a:ext cx="6978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dirty="0">
                <a:solidFill>
                  <a:schemeClr val="bg1"/>
                </a:solidFill>
              </a:rPr>
              <a:t>Stammsitz in Schwaz/Tirol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11018" y="4379884"/>
            <a:ext cx="8529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dirty="0">
                <a:solidFill>
                  <a:schemeClr val="bg1"/>
                </a:solidFill>
              </a:rPr>
              <a:t>Familienunternehmen der</a:t>
            </a:r>
            <a:br>
              <a:rPr lang="de-AT" sz="3600" dirty="0">
                <a:solidFill>
                  <a:schemeClr val="bg1"/>
                </a:solidFill>
              </a:rPr>
            </a:br>
            <a:r>
              <a:rPr lang="de-AT" sz="3600" dirty="0">
                <a:solidFill>
                  <a:schemeClr val="bg1"/>
                </a:solidFill>
              </a:rPr>
              <a:t>Swarovski Gruppe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285562" y="6611779"/>
            <a:ext cx="40542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>
                <a:solidFill>
                  <a:schemeClr val="bg1"/>
                </a:solidFill>
              </a:rPr>
              <a:t>Quelle: https://www.tyrolit.at/bereiche/metallindustrien/services.html</a:t>
            </a:r>
          </a:p>
        </p:txBody>
      </p:sp>
    </p:spTree>
    <p:extLst>
      <p:ext uri="{BB962C8B-B14F-4D97-AF65-F5344CB8AC3E}">
        <p14:creationId xmlns:p14="http://schemas.microsoft.com/office/powerpoint/2010/main" val="1694213207"/>
      </p:ext>
    </p:extLst>
  </p:cSld>
  <p:clrMapOvr>
    <a:masterClrMapping/>
  </p:clrMapOvr>
  <p:transition spd="slow"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9745" y="65752"/>
            <a:ext cx="9601200" cy="1485900"/>
          </a:xfrm>
        </p:spPr>
        <p:txBody>
          <a:bodyPr>
            <a:normAutofit/>
          </a:bodyPr>
          <a:lstStyle/>
          <a:p>
            <a:r>
              <a:rPr lang="de-AT" sz="7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Eckdaten des Unternehmens: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59745" y="1497580"/>
            <a:ext cx="7081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dirty="0">
                <a:solidFill>
                  <a:schemeClr val="bg1"/>
                </a:solidFill>
              </a:rPr>
              <a:t>4.500 Mitarbeiter/innen weltweit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62291" y="2654531"/>
            <a:ext cx="6978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dirty="0">
                <a:solidFill>
                  <a:schemeClr val="bg1"/>
                </a:solidFill>
              </a:rPr>
              <a:t>1.200</a:t>
            </a:r>
            <a:r>
              <a:rPr lang="de-AT" sz="3600" dirty="0"/>
              <a:t> </a:t>
            </a:r>
            <a:r>
              <a:rPr lang="de-AT" sz="3600" dirty="0">
                <a:solidFill>
                  <a:schemeClr val="bg1"/>
                </a:solidFill>
              </a:rPr>
              <a:t>Mitarbeiter/innen</a:t>
            </a:r>
            <a:br>
              <a:rPr lang="de-AT" sz="3600" dirty="0">
                <a:solidFill>
                  <a:schemeClr val="bg1"/>
                </a:solidFill>
              </a:rPr>
            </a:br>
            <a:r>
              <a:rPr lang="de-AT" sz="3600" dirty="0">
                <a:solidFill>
                  <a:schemeClr val="bg1"/>
                </a:solidFill>
              </a:rPr>
              <a:t>	  in Schwaz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62292" y="4346833"/>
            <a:ext cx="69787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dirty="0">
                <a:solidFill>
                  <a:schemeClr val="bg1"/>
                </a:solidFill>
              </a:rPr>
              <a:t>29 Produktionsstandorte</a:t>
            </a:r>
            <a:br>
              <a:rPr lang="de-AT" sz="3600" dirty="0">
                <a:solidFill>
                  <a:schemeClr val="bg1"/>
                </a:solidFill>
              </a:rPr>
            </a:br>
            <a:r>
              <a:rPr lang="de-AT" sz="3600" dirty="0">
                <a:solidFill>
                  <a:schemeClr val="bg1"/>
                </a:solidFill>
              </a:rPr>
              <a:t>11 Länder</a:t>
            </a:r>
            <a:br>
              <a:rPr lang="de-AT" sz="3600" dirty="0">
                <a:solidFill>
                  <a:schemeClr val="bg1"/>
                </a:solidFill>
              </a:rPr>
            </a:br>
            <a:r>
              <a:rPr lang="de-AT" sz="3600" dirty="0">
                <a:solidFill>
                  <a:schemeClr val="bg1"/>
                </a:solidFill>
              </a:rPr>
              <a:t>  5 Kontinente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285562" y="6611779"/>
            <a:ext cx="40542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>
                <a:solidFill>
                  <a:schemeClr val="bg1"/>
                </a:solidFill>
              </a:rPr>
              <a:t>Quelle: https://www.tyrolit.at/bereiche/metallindustrien/services.html</a:t>
            </a:r>
          </a:p>
        </p:txBody>
      </p:sp>
    </p:spTree>
    <p:extLst>
      <p:ext uri="{BB962C8B-B14F-4D97-AF65-F5344CB8AC3E}">
        <p14:creationId xmlns:p14="http://schemas.microsoft.com/office/powerpoint/2010/main" val="3411254408"/>
      </p:ext>
    </p:extLst>
  </p:cSld>
  <p:clrMapOvr>
    <a:masterClrMapping/>
  </p:clrMapOvr>
  <p:transition spd="slow"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tx1">
                <a:lumMod val="95000"/>
                <a:lumOff val="5000"/>
              </a:schemeClr>
            </a:gs>
            <a:gs pos="76000">
              <a:schemeClr val="accent1">
                <a:lumMod val="50000"/>
              </a:schemeClr>
            </a:gs>
            <a:gs pos="30000">
              <a:srgbClr val="13223D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337" y="129093"/>
            <a:ext cx="10719412" cy="1485900"/>
          </a:xfrm>
        </p:spPr>
        <p:txBody>
          <a:bodyPr>
            <a:normAutofit/>
          </a:bodyPr>
          <a:lstStyle/>
          <a:p>
            <a:r>
              <a:rPr lang="de-AT" sz="66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Wo sind wir überall zu finden?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337" y="1348367"/>
            <a:ext cx="10218285" cy="5224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4897424"/>
      </p:ext>
    </p:extLst>
  </p:cSld>
  <p:clrMapOvr>
    <a:masterClrMapping/>
  </p:clrMapOvr>
  <p:transition spd="slow" advClick="0" advTm="1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804" y="3160817"/>
            <a:ext cx="9601200" cy="1485900"/>
          </a:xfrm>
        </p:spPr>
        <p:txBody>
          <a:bodyPr>
            <a:normAutofit/>
          </a:bodyPr>
          <a:lstStyle/>
          <a:p>
            <a:r>
              <a:rPr lang="de-AT" sz="66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Was stellen wir her?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89403" y="4737252"/>
            <a:ext cx="9601200" cy="4737253"/>
          </a:xfrm>
        </p:spPr>
        <p:txBody>
          <a:bodyPr>
            <a:normAutofit/>
          </a:bodyPr>
          <a:lstStyle/>
          <a:p>
            <a:r>
              <a:rPr lang="de-AT" sz="4000" dirty="0">
                <a:solidFill>
                  <a:schemeClr val="bg1"/>
                </a:solidFill>
              </a:rPr>
              <a:t>Schleifmittel </a:t>
            </a:r>
          </a:p>
          <a:p>
            <a:r>
              <a:rPr lang="de-AT" sz="4000" dirty="0">
                <a:solidFill>
                  <a:schemeClr val="bg1"/>
                </a:solidFill>
              </a:rPr>
              <a:t>Trenn-, Säge-, Bohr- </a:t>
            </a:r>
            <a:br>
              <a:rPr lang="de-AT" sz="4000" dirty="0">
                <a:solidFill>
                  <a:schemeClr val="bg1"/>
                </a:solidFill>
              </a:rPr>
            </a:br>
            <a:r>
              <a:rPr lang="de-AT" sz="4000" dirty="0">
                <a:solidFill>
                  <a:schemeClr val="bg1"/>
                </a:solidFill>
              </a:rPr>
              <a:t>und Abrichtwerkzeuge</a:t>
            </a:r>
          </a:p>
          <a:p>
            <a:endParaRPr lang="de-AT" sz="2800" dirty="0"/>
          </a:p>
          <a:p>
            <a:endParaRPr lang="de-AT" sz="2800" dirty="0"/>
          </a:p>
          <a:p>
            <a:endParaRPr lang="de-AT" sz="2800" dirty="0"/>
          </a:p>
          <a:p>
            <a:endParaRPr lang="de-AT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4263828" y="6611779"/>
            <a:ext cx="5486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/>
              <a:t>Quelle: https://www.tyrolit.at/bereiche/industriefachhandel/produkte/tyrolit-power.html</a:t>
            </a:r>
          </a:p>
        </p:txBody>
      </p:sp>
    </p:spTree>
    <p:extLst>
      <p:ext uri="{BB962C8B-B14F-4D97-AF65-F5344CB8AC3E}">
        <p14:creationId xmlns:p14="http://schemas.microsoft.com/office/powerpoint/2010/main" val="3972759504"/>
      </p:ext>
    </p:extLst>
  </p:cSld>
  <p:clrMapOvr>
    <a:masterClrMapping/>
  </p:clrMapOvr>
  <p:transition spd="slow" advClick="0" advTm="1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tx1">
                <a:lumMod val="95000"/>
                <a:lumOff val="5000"/>
              </a:schemeClr>
            </a:gs>
            <a:gs pos="76000">
              <a:schemeClr val="accent1">
                <a:lumMod val="50000"/>
              </a:schemeClr>
            </a:gs>
            <a:gs pos="30000">
              <a:srgbClr val="13223D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337" y="129093"/>
            <a:ext cx="10719412" cy="1485900"/>
          </a:xfrm>
        </p:spPr>
        <p:txBody>
          <a:bodyPr>
            <a:normAutofit/>
          </a:bodyPr>
          <a:lstStyle/>
          <a:p>
            <a:r>
              <a:rPr lang="de-AT" sz="66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In welchen Bereichen sind wir tätig?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20337" y="1913773"/>
            <a:ext cx="4745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>
                <a:solidFill>
                  <a:schemeClr val="bg1"/>
                </a:solidFill>
              </a:rPr>
              <a:t>Metallindustrie</a:t>
            </a:r>
            <a:endParaRPr lang="de-AT" sz="360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20337" y="5006512"/>
            <a:ext cx="6318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>
                <a:solidFill>
                  <a:schemeClr val="bg1"/>
                </a:solidFill>
              </a:rPr>
              <a:t>Bau</a:t>
            </a:r>
            <a:endParaRPr lang="de-AT" sz="3600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20337" y="3415070"/>
            <a:ext cx="6318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>
                <a:solidFill>
                  <a:schemeClr val="bg1"/>
                </a:solidFill>
              </a:rPr>
              <a:t>Industriefachhandel</a:t>
            </a:r>
            <a:endParaRPr lang="de-AT" sz="3600" dirty="0">
              <a:solidFill>
                <a:schemeClr val="bg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0235326-B8F1-5802-54AB-6C333110B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696" y="1624659"/>
            <a:ext cx="6619236" cy="1224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135F4BD-929D-62C5-8632-E680103BF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362" y="3182048"/>
            <a:ext cx="6619237" cy="1224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2621EE2-7D20-7CBC-9B77-48729AA9F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800" y="4769002"/>
            <a:ext cx="5231268" cy="1700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2C9E62E-883E-7979-8D52-6AAFABAD217C}"/>
              </a:ext>
            </a:extLst>
          </p:cNvPr>
          <p:cNvSpPr txBox="1"/>
          <p:nvPr/>
        </p:nvSpPr>
        <p:spPr>
          <a:xfrm>
            <a:off x="4067235" y="6222943"/>
            <a:ext cx="47474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>
                <a:solidFill>
                  <a:schemeClr val="bg1"/>
                </a:solidFill>
              </a:rPr>
              <a:t>Quelle: https://www.tyrolit.at/bereiche/bau/ueber-den-bereich-bau.html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3F701B2-1350-F268-0AF1-5E714A23CB0C}"/>
              </a:ext>
            </a:extLst>
          </p:cNvPr>
          <p:cNvSpPr txBox="1"/>
          <p:nvPr/>
        </p:nvSpPr>
        <p:spPr>
          <a:xfrm>
            <a:off x="6646441" y="2676529"/>
            <a:ext cx="47474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>
                <a:solidFill>
                  <a:schemeClr val="bg1"/>
                </a:solidFill>
              </a:rPr>
              <a:t>Quelle: https://www.tyrolit.at/bereiche/metallindustrien/ueber-metall-praezision.html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C812F87-D298-1E8E-A499-3CC2B0D13EBB}"/>
              </a:ext>
            </a:extLst>
          </p:cNvPr>
          <p:cNvSpPr txBox="1"/>
          <p:nvPr/>
        </p:nvSpPr>
        <p:spPr>
          <a:xfrm>
            <a:off x="6538841" y="4232867"/>
            <a:ext cx="60535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>
                <a:solidFill>
                  <a:schemeClr val="bg1"/>
                </a:solidFill>
              </a:rPr>
              <a:t>Quelle: https://www.tyrolit.at/bereiche/industriefachhandel/ueber-den-industriefachhandel.html</a:t>
            </a:r>
          </a:p>
        </p:txBody>
      </p:sp>
    </p:spTree>
    <p:extLst>
      <p:ext uri="{BB962C8B-B14F-4D97-AF65-F5344CB8AC3E}">
        <p14:creationId xmlns:p14="http://schemas.microsoft.com/office/powerpoint/2010/main" val="4279640551"/>
      </p:ext>
    </p:extLst>
  </p:cSld>
  <p:clrMapOvr>
    <a:masterClrMapping/>
  </p:clrMapOvr>
  <p:transition spd="slow" advClick="0"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tx1">
                <a:lumMod val="95000"/>
                <a:lumOff val="5000"/>
              </a:schemeClr>
            </a:gs>
            <a:gs pos="76000">
              <a:schemeClr val="accent1">
                <a:lumMod val="50000"/>
              </a:schemeClr>
            </a:gs>
            <a:gs pos="30000">
              <a:srgbClr val="13223D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337" y="129093"/>
            <a:ext cx="10719412" cy="1485900"/>
          </a:xfrm>
        </p:spPr>
        <p:txBody>
          <a:bodyPr>
            <a:normAutofit/>
          </a:bodyPr>
          <a:lstStyle/>
          <a:p>
            <a:r>
              <a:rPr lang="de-AT" sz="66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Welche Aufgaben darf ich machen?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20337" y="1913773"/>
            <a:ext cx="4745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dirty="0">
                <a:solidFill>
                  <a:schemeClr val="bg1"/>
                </a:solidFill>
              </a:rPr>
              <a:t>Aufträge einplanen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20337" y="5006512"/>
            <a:ext cx="7238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smtClean="0">
                <a:solidFill>
                  <a:schemeClr val="bg1"/>
                </a:solidFill>
              </a:rPr>
              <a:t>E-Mails </a:t>
            </a:r>
            <a:r>
              <a:rPr lang="de-AT" sz="3600" dirty="0">
                <a:solidFill>
                  <a:schemeClr val="bg1"/>
                </a:solidFill>
              </a:rPr>
              <a:t>schreiben und beantworten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20337" y="3415070"/>
            <a:ext cx="631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dirty="0">
                <a:solidFill>
                  <a:schemeClr val="bg1"/>
                </a:solidFill>
              </a:rPr>
              <a:t>Tägliche Aufgaben für die Werke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59BA77E-3A53-C6C4-D024-64024DFBE8C1}"/>
              </a:ext>
            </a:extLst>
          </p:cNvPr>
          <p:cNvSpPr txBox="1"/>
          <p:nvPr/>
        </p:nvSpPr>
        <p:spPr>
          <a:xfrm>
            <a:off x="3205017" y="6597954"/>
            <a:ext cx="62899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>
                <a:solidFill>
                  <a:schemeClr val="bg1"/>
                </a:solidFill>
              </a:rPr>
              <a:t>Quelle: https://www.flexispot.de/blog/4-lifehacks-fur-windows:-schneller-und-effizienter-am-pc-arbeiten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7CE2AB6-A2E4-86F0-8414-BD6E6C163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5491" y="2560104"/>
            <a:ext cx="3048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0173434"/>
      </p:ext>
    </p:extLst>
  </p:cSld>
  <p:clrMapOvr>
    <a:masterClrMapping/>
  </p:clrMapOvr>
  <p:transition spd="slow"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tx1">
                <a:lumMod val="95000"/>
                <a:lumOff val="5000"/>
              </a:schemeClr>
            </a:gs>
            <a:gs pos="76000">
              <a:schemeClr val="accent1">
                <a:lumMod val="50000"/>
              </a:schemeClr>
            </a:gs>
            <a:gs pos="30000">
              <a:srgbClr val="13223D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337" y="129093"/>
            <a:ext cx="10719412" cy="1485900"/>
          </a:xfrm>
        </p:spPr>
        <p:txBody>
          <a:bodyPr>
            <a:normAutofit/>
          </a:bodyPr>
          <a:lstStyle/>
          <a:p>
            <a:r>
              <a:rPr lang="de-AT" sz="66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Warum wählte ich diesen Lehrberuf?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20336" y="1614993"/>
            <a:ext cx="9066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Spaß an der Arbeit mit dem PC</a:t>
            </a:r>
            <a:endParaRPr lang="de-AT" sz="360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20336" y="4272107"/>
            <a:ext cx="7238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dirty="0">
                <a:solidFill>
                  <a:schemeClr val="bg1"/>
                </a:solidFill>
              </a:rPr>
              <a:t>Abwechslungsreicher Tagesablauf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20336" y="2600251"/>
            <a:ext cx="11314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dirty="0">
                <a:solidFill>
                  <a:schemeClr val="bg1"/>
                </a:solidFill>
              </a:rPr>
              <a:t>Verschiedene Aufgabengebiete</a:t>
            </a:r>
            <a:br>
              <a:rPr lang="de-AT" sz="3600" dirty="0">
                <a:solidFill>
                  <a:schemeClr val="bg1"/>
                </a:solidFill>
              </a:rPr>
            </a:br>
            <a:r>
              <a:rPr lang="de-AT" sz="3600" dirty="0">
                <a:solidFill>
                  <a:schemeClr val="bg1"/>
                </a:solidFill>
              </a:rPr>
              <a:t>(Buchhaltung, Personalabteilung, Einkauf, …)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A056C18-C819-35F5-9BEA-F9B6B78B9DDA}"/>
              </a:ext>
            </a:extLst>
          </p:cNvPr>
          <p:cNvSpPr txBox="1"/>
          <p:nvPr/>
        </p:nvSpPr>
        <p:spPr>
          <a:xfrm>
            <a:off x="220336" y="5554303"/>
            <a:ext cx="9066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dirty="0">
                <a:solidFill>
                  <a:schemeClr val="bg1"/>
                </a:solidFill>
              </a:rPr>
              <a:t>Kundenkontakt</a:t>
            </a:r>
          </a:p>
        </p:txBody>
      </p:sp>
    </p:spTree>
    <p:extLst>
      <p:ext uri="{BB962C8B-B14F-4D97-AF65-F5344CB8AC3E}">
        <p14:creationId xmlns:p14="http://schemas.microsoft.com/office/powerpoint/2010/main" val="2846802134"/>
      </p:ext>
    </p:extLst>
  </p:cSld>
  <p:clrMapOvr>
    <a:masterClrMapping/>
  </p:clrMapOvr>
  <p:transition spd="slow" advClick="0"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3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203</Words>
  <Application>Microsoft Office PowerPoint</Application>
  <PresentationFormat>Breitbild</PresentationFormat>
  <Paragraphs>58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Bahnschrift SemiBold Condensed</vt:lpstr>
      <vt:lpstr>Calibri</vt:lpstr>
      <vt:lpstr>Calibri Light</vt:lpstr>
      <vt:lpstr>Office</vt:lpstr>
      <vt:lpstr>TYROLIT – Schleifmittelwerke Swarovski AG &amp; Co K.G.</vt:lpstr>
      <vt:lpstr>Das bin ich:</vt:lpstr>
      <vt:lpstr>Eckdaten des Unternehmens:</vt:lpstr>
      <vt:lpstr>Eckdaten des Unternehmens:</vt:lpstr>
      <vt:lpstr>Wo sind wir überall zu finden?</vt:lpstr>
      <vt:lpstr>Was stellen wir her?</vt:lpstr>
      <vt:lpstr>In welchen Bereichen sind wir tätig?</vt:lpstr>
      <vt:lpstr>Welche Aufgaben darf ich machen?</vt:lpstr>
      <vt:lpstr>Warum wählte ich diesen Lehrberuf?</vt:lpstr>
      <vt:lpstr>Wodurch wurde ich motiviert?</vt:lpstr>
      <vt:lpstr>Was gefällt mir an der TFBS Schwaz–Rotholz?</vt:lpstr>
      <vt:lpstr>Meine Lieblingsfächer:</vt:lpstr>
      <vt:lpstr>Vielen Dank für eure/Ihre Aufmerksamkeit!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Tyrolit- schleifmittelwerke Swarovski AG &amp; Co K.G.</dc:title>
  <dc:creator>Pfister Sophia, SchülerIn</dc:creator>
  <cp:lastModifiedBy>Pregernig Gerhard</cp:lastModifiedBy>
  <cp:revision>57</cp:revision>
  <dcterms:created xsi:type="dcterms:W3CDTF">2023-01-23T10:45:46Z</dcterms:created>
  <dcterms:modified xsi:type="dcterms:W3CDTF">2023-03-23T12:21:55Z</dcterms:modified>
</cp:coreProperties>
</file>